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7315200" cy="9601200"/>
  <p:embeddedFontLst>
    <p:embeddedFont>
      <p:font typeface="Cooper BT Light" panose="020B0604020202020204" charset="0"/>
      <p:regular r:id="rId5"/>
    </p:embeddedFont>
    <p:embeddedFont>
      <p:font typeface="Heading Now 61-68" panose="020B0604020202020204" charset="0"/>
      <p:regular r:id="rId6"/>
    </p:embeddedFont>
    <p:embeddedFont>
      <p:font typeface="IBM Plex Sans 1" panose="020B0604020202020204" charset="0"/>
      <p:regular r:id="rId7"/>
    </p:embeddedFont>
    <p:embeddedFont>
      <p:font typeface="IBM Plex Sans 1 Bold" panose="020B0604020202020204" charset="0"/>
      <p:regular r:id="rId8"/>
    </p:embeddedFont>
    <p:embeddedFont>
      <p:font typeface="IBM Plex Sans 2" panose="020B0604020202020204" charset="0"/>
      <p:regular r:id="rId9"/>
    </p:embeddedFont>
    <p:embeddedFont>
      <p:font typeface="IBM Plex Sans Condensed" panose="020B0506050203000203" pitchFamily="34" charset="0"/>
      <p:regular r:id="rId10"/>
    </p:embeddedFont>
    <p:embeddedFont>
      <p:font typeface="IBM Plex Sans Condensed Bold" panose="020B0806050203000203" charset="0"/>
      <p:regular r:id="rId11"/>
    </p:embeddedFont>
    <p:embeddedFont>
      <p:font typeface="IBM Plex Sans Condensed Italics" panose="020B0604020202020204" charset="0"/>
      <p:regular r:id="rId12"/>
    </p:embeddedFont>
    <p:embeddedFont>
      <p:font typeface="Montserrat" panose="00000500000000000000" pitchFamily="2" charset="0"/>
      <p:regular r:id="rId13"/>
    </p:embeddedFont>
    <p:embeddedFont>
      <p:font typeface="Montserrat Italics"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3A4A3-6A7A-43F5-8C52-54809BA99B75}" v="1" dt="2025-03-06T13:05:24.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144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19"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 Manager" userId="4c3176aa-ce9a-4ee0-aef0-50aa8a85afdc" providerId="ADAL" clId="{CE43A4A3-6A7A-43F5-8C52-54809BA99B75}"/>
    <pc:docChg chg="modSld modNotesMaster">
      <pc:chgData name="Park Manager" userId="4c3176aa-ce9a-4ee0-aef0-50aa8a85afdc" providerId="ADAL" clId="{CE43A4A3-6A7A-43F5-8C52-54809BA99B75}" dt="2025-03-06T13:06:46.350" v="2" actId="1076"/>
      <pc:docMkLst>
        <pc:docMk/>
      </pc:docMkLst>
      <pc:sldChg chg="modSp mod">
        <pc:chgData name="Park Manager" userId="4c3176aa-ce9a-4ee0-aef0-50aa8a85afdc" providerId="ADAL" clId="{CE43A4A3-6A7A-43F5-8C52-54809BA99B75}" dt="2025-03-06T13:06:46.350" v="2" actId="1076"/>
        <pc:sldMkLst>
          <pc:docMk/>
          <pc:sldMk cId="0" sldId="256"/>
        </pc:sldMkLst>
        <pc:spChg chg="mod">
          <ac:chgData name="Park Manager" userId="4c3176aa-ce9a-4ee0-aef0-50aa8a85afdc" providerId="ADAL" clId="{CE43A4A3-6A7A-43F5-8C52-54809BA99B75}" dt="2025-03-06T13:06:39.296" v="1" actId="1076"/>
          <ac:spMkLst>
            <pc:docMk/>
            <pc:sldMk cId="0" sldId="256"/>
            <ac:spMk id="13" creationId="{00000000-0000-0000-0000-000000000000}"/>
          </ac:spMkLst>
        </pc:spChg>
        <pc:spChg chg="mod">
          <ac:chgData name="Park Manager" userId="4c3176aa-ce9a-4ee0-aef0-50aa8a85afdc" providerId="ADAL" clId="{CE43A4A3-6A7A-43F5-8C52-54809BA99B75}" dt="2025-03-06T13:06:46.350" v="2" actId="1076"/>
          <ac:spMkLst>
            <pc:docMk/>
            <pc:sldMk cId="0" sldId="256"/>
            <ac:spMk id="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81851"/>
          </a:xfrm>
          <a:prstGeom prst="rect">
            <a:avLst/>
          </a:prstGeom>
        </p:spPr>
        <p:txBody>
          <a:bodyPr vert="horz" lIns="94083" tIns="47041" rIns="94083" bIns="47041" rtlCol="0"/>
          <a:lstStyle>
            <a:lvl1pPr algn="l">
              <a:defRPr sz="1200"/>
            </a:lvl1pPr>
          </a:lstStyle>
          <a:p>
            <a:endParaRPr lang="en-US"/>
          </a:p>
        </p:txBody>
      </p:sp>
      <p:sp>
        <p:nvSpPr>
          <p:cNvPr id="3" name="Date Placeholder 2"/>
          <p:cNvSpPr>
            <a:spLocks noGrp="1"/>
          </p:cNvSpPr>
          <p:nvPr>
            <p:ph type="dt" idx="1"/>
          </p:nvPr>
        </p:nvSpPr>
        <p:spPr>
          <a:xfrm>
            <a:off x="4143312" y="0"/>
            <a:ext cx="3170248" cy="481851"/>
          </a:xfrm>
          <a:prstGeom prst="rect">
            <a:avLst/>
          </a:prstGeom>
        </p:spPr>
        <p:txBody>
          <a:bodyPr vert="horz" lIns="94083" tIns="47041" rIns="94083" bIns="47041" rtlCol="0"/>
          <a:lstStyle>
            <a:lvl1pPr algn="r">
              <a:defRPr sz="1200"/>
            </a:lvl1pPr>
          </a:lstStyle>
          <a:p>
            <a:fld id="{17D2CFEC-A16B-41F5-BF3A-784107F5F437}" type="datetimeFigureOut">
              <a:rPr lang="en-US" smtClean="0"/>
              <a:t>3/6/2025</a:t>
            </a:fld>
            <a:endParaRPr lang="en-US"/>
          </a:p>
        </p:txBody>
      </p:sp>
      <p:sp>
        <p:nvSpPr>
          <p:cNvPr id="4" name="Slide Image Placeholder 3"/>
          <p:cNvSpPr>
            <a:spLocks noGrp="1" noRot="1" noChangeAspect="1"/>
          </p:cNvSpPr>
          <p:nvPr>
            <p:ph type="sldImg" idx="2"/>
          </p:nvPr>
        </p:nvSpPr>
        <p:spPr>
          <a:xfrm>
            <a:off x="1365250" y="1200150"/>
            <a:ext cx="4584700" cy="3240088"/>
          </a:xfrm>
          <a:prstGeom prst="rect">
            <a:avLst/>
          </a:prstGeom>
          <a:noFill/>
          <a:ln w="12700">
            <a:solidFill>
              <a:prstClr val="black"/>
            </a:solidFill>
          </a:ln>
        </p:spPr>
        <p:txBody>
          <a:bodyPr vert="horz" lIns="94083" tIns="47041" rIns="94083" bIns="47041" rtlCol="0" anchor="ctr"/>
          <a:lstStyle/>
          <a:p>
            <a:endParaRPr lang="en-US"/>
          </a:p>
        </p:txBody>
      </p:sp>
      <p:sp>
        <p:nvSpPr>
          <p:cNvPr id="5" name="Notes Placeholder 4"/>
          <p:cNvSpPr>
            <a:spLocks noGrp="1"/>
          </p:cNvSpPr>
          <p:nvPr>
            <p:ph type="body" sz="quarter" idx="3"/>
          </p:nvPr>
        </p:nvSpPr>
        <p:spPr>
          <a:xfrm>
            <a:off x="731849" y="4619907"/>
            <a:ext cx="5851504" cy="3781551"/>
          </a:xfrm>
          <a:prstGeom prst="rect">
            <a:avLst/>
          </a:prstGeom>
        </p:spPr>
        <p:txBody>
          <a:bodyPr vert="horz" lIns="94083" tIns="47041" rIns="94083" bIns="470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49"/>
            <a:ext cx="3170248" cy="481851"/>
          </a:xfrm>
          <a:prstGeom prst="rect">
            <a:avLst/>
          </a:prstGeom>
        </p:spPr>
        <p:txBody>
          <a:bodyPr vert="horz" lIns="94083" tIns="47041" rIns="94083" bIns="47041" rtlCol="0" anchor="b"/>
          <a:lstStyle>
            <a:lvl1pPr algn="l">
              <a:defRPr sz="1200"/>
            </a:lvl1pPr>
          </a:lstStyle>
          <a:p>
            <a:endParaRPr lang="en-US"/>
          </a:p>
        </p:txBody>
      </p:sp>
      <p:sp>
        <p:nvSpPr>
          <p:cNvPr id="7" name="Slide Number Placeholder 6"/>
          <p:cNvSpPr>
            <a:spLocks noGrp="1"/>
          </p:cNvSpPr>
          <p:nvPr>
            <p:ph type="sldNum" sz="quarter" idx="5"/>
          </p:nvPr>
        </p:nvSpPr>
        <p:spPr>
          <a:xfrm>
            <a:off x="4143312" y="9119349"/>
            <a:ext cx="3170248" cy="481851"/>
          </a:xfrm>
          <a:prstGeom prst="rect">
            <a:avLst/>
          </a:prstGeom>
        </p:spPr>
        <p:txBody>
          <a:bodyPr vert="horz" lIns="94083" tIns="47041" rIns="94083" bIns="47041" rtlCol="0" anchor="b"/>
          <a:lstStyle>
            <a:lvl1pPr algn="r">
              <a:defRPr sz="1200"/>
            </a:lvl1pPr>
          </a:lstStyle>
          <a:p>
            <a:fld id="{18EDD3F6-AD82-46E4-90F1-17996BE12D1D}" type="slidenum">
              <a:rPr lang="en-US" smtClean="0"/>
              <a:t>‹#›</a:t>
            </a:fld>
            <a:endParaRPr lang="en-US"/>
          </a:p>
        </p:txBody>
      </p:sp>
    </p:spTree>
    <p:extLst>
      <p:ext uri="{BB962C8B-B14F-4D97-AF65-F5344CB8AC3E}">
        <p14:creationId xmlns:p14="http://schemas.microsoft.com/office/powerpoint/2010/main" val="8552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6C37"/>
        </a:solidFill>
        <a:effectLst/>
      </p:bgPr>
    </p:bg>
    <p:spTree>
      <p:nvGrpSpPr>
        <p:cNvPr id="1" name=""/>
        <p:cNvGrpSpPr/>
        <p:nvPr/>
      </p:nvGrpSpPr>
      <p:grpSpPr>
        <a:xfrm>
          <a:off x="0" y="0"/>
          <a:ext cx="0" cy="0"/>
          <a:chOff x="0" y="0"/>
          <a:chExt cx="0" cy="0"/>
        </a:xfrm>
      </p:grpSpPr>
      <p:sp>
        <p:nvSpPr>
          <p:cNvPr id="2" name="Freeform 2"/>
          <p:cNvSpPr/>
          <p:nvPr/>
        </p:nvSpPr>
        <p:spPr>
          <a:xfrm>
            <a:off x="5719049" y="-3259506"/>
            <a:ext cx="6981818" cy="6048000"/>
          </a:xfrm>
          <a:custGeom>
            <a:avLst/>
            <a:gdLst/>
            <a:ahLst/>
            <a:cxnLst/>
            <a:rect l="l" t="t" r="r" b="b"/>
            <a:pathLst>
              <a:path w="6981818" h="6048000">
                <a:moveTo>
                  <a:pt x="0" y="0"/>
                </a:moveTo>
                <a:lnTo>
                  <a:pt x="6981818" y="0"/>
                </a:lnTo>
                <a:lnTo>
                  <a:pt x="6981818" y="6048000"/>
                </a:lnTo>
                <a:lnTo>
                  <a:pt x="0" y="6048000"/>
                </a:lnTo>
                <a:lnTo>
                  <a:pt x="0" y="0"/>
                </a:lnTo>
                <a:close/>
              </a:path>
            </a:pathLst>
          </a:custGeom>
          <a:blipFill>
            <a:blip r:embed="rId2"/>
            <a:stretch>
              <a:fillRect/>
            </a:stretch>
          </a:blipFill>
        </p:spPr>
        <p:txBody>
          <a:bodyPr/>
          <a:lstStyle/>
          <a:p>
            <a:endParaRPr lang="en-US"/>
          </a:p>
        </p:txBody>
      </p:sp>
      <p:sp>
        <p:nvSpPr>
          <p:cNvPr id="3" name="Freeform 3"/>
          <p:cNvSpPr/>
          <p:nvPr/>
        </p:nvSpPr>
        <p:spPr>
          <a:xfrm rot="-944560">
            <a:off x="8519367" y="531912"/>
            <a:ext cx="2396271" cy="2216840"/>
          </a:xfrm>
          <a:custGeom>
            <a:avLst/>
            <a:gdLst/>
            <a:ahLst/>
            <a:cxnLst/>
            <a:rect l="l" t="t" r="r" b="b"/>
            <a:pathLst>
              <a:path w="2396271" h="2216840">
                <a:moveTo>
                  <a:pt x="0" y="0"/>
                </a:moveTo>
                <a:lnTo>
                  <a:pt x="2396270" y="0"/>
                </a:lnTo>
                <a:lnTo>
                  <a:pt x="2396270" y="2216839"/>
                </a:lnTo>
                <a:lnTo>
                  <a:pt x="0" y="2216839"/>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7048999" y="-885050"/>
            <a:ext cx="3762391" cy="3186967"/>
            <a:chOff x="0" y="0"/>
            <a:chExt cx="2374900" cy="2011680"/>
          </a:xfrm>
        </p:grpSpPr>
        <p:sp>
          <p:nvSpPr>
            <p:cNvPr id="5" name="Freeform 5"/>
            <p:cNvSpPr/>
            <p:nvPr/>
          </p:nvSpPr>
          <p:spPr>
            <a:xfrm>
              <a:off x="-2540" y="-2540"/>
              <a:ext cx="2377440" cy="2009140"/>
            </a:xfrm>
            <a:custGeom>
              <a:avLst/>
              <a:gdLst/>
              <a:ahLst/>
              <a:cxnLst/>
              <a:rect l="l" t="t" r="r" b="b"/>
              <a:pathLst>
                <a:path w="2377440"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10" y="132080"/>
                    <a:pt x="1635760" y="125730"/>
                  </a:cubicBezTo>
                  <a:cubicBezTo>
                    <a:pt x="1631950" y="121920"/>
                    <a:pt x="1629410" y="123190"/>
                    <a:pt x="1625600" y="125730"/>
                  </a:cubicBezTo>
                  <a:lnTo>
                    <a:pt x="1617980" y="133350"/>
                  </a:lnTo>
                  <a:cubicBezTo>
                    <a:pt x="1616710" y="134620"/>
                    <a:pt x="1614170" y="134620"/>
                    <a:pt x="1612900" y="134620"/>
                  </a:cubicBezTo>
                  <a:lnTo>
                    <a:pt x="1605280" y="134620"/>
                  </a:lnTo>
                  <a:cubicBezTo>
                    <a:pt x="1600200" y="134620"/>
                    <a:pt x="1595120" y="133350"/>
                    <a:pt x="1590040" y="132080"/>
                  </a:cubicBezTo>
                  <a:cubicBezTo>
                    <a:pt x="1583690" y="130810"/>
                    <a:pt x="1578610" y="127000"/>
                    <a:pt x="1572260" y="125730"/>
                  </a:cubicBezTo>
                  <a:cubicBezTo>
                    <a:pt x="1562100" y="124460"/>
                    <a:pt x="1559560" y="115570"/>
                    <a:pt x="1555750" y="109220"/>
                  </a:cubicBezTo>
                  <a:cubicBezTo>
                    <a:pt x="1553210" y="105410"/>
                    <a:pt x="1548130" y="100330"/>
                    <a:pt x="1543050" y="101600"/>
                  </a:cubicBezTo>
                  <a:cubicBezTo>
                    <a:pt x="1537970" y="104140"/>
                    <a:pt x="1532890" y="101600"/>
                    <a:pt x="1529080" y="100330"/>
                  </a:cubicBezTo>
                  <a:cubicBezTo>
                    <a:pt x="1527810" y="100330"/>
                    <a:pt x="1525270" y="99060"/>
                    <a:pt x="1524000" y="99060"/>
                  </a:cubicBezTo>
                  <a:cubicBezTo>
                    <a:pt x="1515110" y="96520"/>
                    <a:pt x="1508760" y="101600"/>
                    <a:pt x="1502410" y="107950"/>
                  </a:cubicBezTo>
                  <a:lnTo>
                    <a:pt x="1497330" y="113030"/>
                  </a:lnTo>
                  <a:cubicBezTo>
                    <a:pt x="1496060" y="114300"/>
                    <a:pt x="1496060" y="116840"/>
                    <a:pt x="1494790" y="118110"/>
                  </a:cubicBezTo>
                  <a:cubicBezTo>
                    <a:pt x="1487170" y="124460"/>
                    <a:pt x="1479550" y="121920"/>
                    <a:pt x="1470660" y="118110"/>
                  </a:cubicBezTo>
                  <a:cubicBezTo>
                    <a:pt x="1463040" y="114300"/>
                    <a:pt x="1454150" y="118110"/>
                    <a:pt x="1451610"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80"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60" y="116840"/>
                    <a:pt x="1202690" y="118110"/>
                  </a:cubicBezTo>
                  <a:cubicBezTo>
                    <a:pt x="1197610" y="119380"/>
                    <a:pt x="1197610"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10"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4"/>
              <a:stretch>
                <a:fillRect l="-13535" r="-13535"/>
              </a:stretch>
            </a:blipFill>
          </p:spPr>
          <p:txBody>
            <a:bodyPr/>
            <a:lstStyle/>
            <a:p>
              <a:endParaRPr lang="en-US"/>
            </a:p>
          </p:txBody>
        </p:sp>
      </p:grpSp>
      <p:grpSp>
        <p:nvGrpSpPr>
          <p:cNvPr id="6" name="Group 6"/>
          <p:cNvGrpSpPr/>
          <p:nvPr/>
        </p:nvGrpSpPr>
        <p:grpSpPr>
          <a:xfrm>
            <a:off x="3564000" y="-177501"/>
            <a:ext cx="3564000" cy="7915003"/>
            <a:chOff x="0" y="0"/>
            <a:chExt cx="2765196" cy="6141002"/>
          </a:xfrm>
        </p:grpSpPr>
        <p:sp>
          <p:nvSpPr>
            <p:cNvPr id="7" name="Freeform 7"/>
            <p:cNvSpPr/>
            <p:nvPr/>
          </p:nvSpPr>
          <p:spPr>
            <a:xfrm>
              <a:off x="0" y="0"/>
              <a:ext cx="2765196" cy="6141002"/>
            </a:xfrm>
            <a:custGeom>
              <a:avLst/>
              <a:gdLst/>
              <a:ahLst/>
              <a:cxnLst/>
              <a:rect l="l" t="t" r="r" b="b"/>
              <a:pathLst>
                <a:path w="2765196" h="6141002">
                  <a:moveTo>
                    <a:pt x="0" y="0"/>
                  </a:moveTo>
                  <a:lnTo>
                    <a:pt x="2765196" y="0"/>
                  </a:lnTo>
                  <a:lnTo>
                    <a:pt x="2765196" y="6141002"/>
                  </a:lnTo>
                  <a:lnTo>
                    <a:pt x="0" y="6141002"/>
                  </a:lnTo>
                  <a:close/>
                </a:path>
              </a:pathLst>
            </a:custGeom>
            <a:solidFill>
              <a:srgbClr val="EDDBAB"/>
            </a:solidFill>
            <a:ln cap="sq">
              <a:noFill/>
              <a:prstDash val="solid"/>
              <a:miter/>
            </a:ln>
          </p:spPr>
          <p:txBody>
            <a:bodyPr/>
            <a:lstStyle/>
            <a:p>
              <a:endParaRPr lang="en-US"/>
            </a:p>
          </p:txBody>
        </p:sp>
        <p:sp>
          <p:nvSpPr>
            <p:cNvPr id="8" name="TextBox 8"/>
            <p:cNvSpPr txBox="1"/>
            <p:nvPr/>
          </p:nvSpPr>
          <p:spPr>
            <a:xfrm>
              <a:off x="0" y="-76200"/>
              <a:ext cx="2765196" cy="6217202"/>
            </a:xfrm>
            <a:prstGeom prst="rect">
              <a:avLst/>
            </a:prstGeom>
          </p:spPr>
          <p:txBody>
            <a:bodyPr lIns="254000" tIns="254000" rIns="254000" bIns="254000" rtlCol="0" anchor="b"/>
            <a:lstStyle/>
            <a:p>
              <a:pPr algn="ctr">
                <a:lnSpc>
                  <a:spcPts val="5040"/>
                </a:lnSpc>
              </a:pPr>
              <a:endParaRPr/>
            </a:p>
          </p:txBody>
        </p:sp>
      </p:grpSp>
      <p:sp>
        <p:nvSpPr>
          <p:cNvPr id="9" name="Freeform 9"/>
          <p:cNvSpPr/>
          <p:nvPr/>
        </p:nvSpPr>
        <p:spPr>
          <a:xfrm rot="5476074">
            <a:off x="3750670" y="4024851"/>
            <a:ext cx="3788641" cy="2187940"/>
          </a:xfrm>
          <a:custGeom>
            <a:avLst/>
            <a:gdLst/>
            <a:ahLst/>
            <a:cxnLst/>
            <a:rect l="l" t="t" r="r" b="b"/>
            <a:pathLst>
              <a:path w="3788641" h="2187940">
                <a:moveTo>
                  <a:pt x="0" y="0"/>
                </a:moveTo>
                <a:lnTo>
                  <a:pt x="3788641" y="0"/>
                </a:lnTo>
                <a:lnTo>
                  <a:pt x="3788641" y="2187940"/>
                </a:lnTo>
                <a:lnTo>
                  <a:pt x="0" y="2187940"/>
                </a:lnTo>
                <a:lnTo>
                  <a:pt x="0" y="0"/>
                </a:lnTo>
                <a:close/>
              </a:path>
            </a:pathLst>
          </a:custGeom>
          <a:blipFill>
            <a:blip r:embed="rId5"/>
            <a:stretch>
              <a:fillRect/>
            </a:stretch>
          </a:blipFill>
        </p:spPr>
        <p:txBody>
          <a:bodyPr/>
          <a:lstStyle/>
          <a:p>
            <a:endParaRPr lang="en-US"/>
          </a:p>
        </p:txBody>
      </p:sp>
      <p:grpSp>
        <p:nvGrpSpPr>
          <p:cNvPr id="10" name="Group 10"/>
          <p:cNvGrpSpPr>
            <a:grpSpLocks noChangeAspect="1"/>
          </p:cNvGrpSpPr>
          <p:nvPr/>
        </p:nvGrpSpPr>
        <p:grpSpPr>
          <a:xfrm>
            <a:off x="3874214" y="3458816"/>
            <a:ext cx="2628815" cy="3529655"/>
            <a:chOff x="0" y="0"/>
            <a:chExt cx="4076700" cy="5473700"/>
          </a:xfrm>
        </p:grpSpPr>
        <p:sp>
          <p:nvSpPr>
            <p:cNvPr id="11" name="Freeform 11"/>
            <p:cNvSpPr/>
            <p:nvPr/>
          </p:nvSpPr>
          <p:spPr>
            <a:xfrm>
              <a:off x="38100" y="0"/>
              <a:ext cx="4038600" cy="5473700"/>
            </a:xfrm>
            <a:custGeom>
              <a:avLst/>
              <a:gdLst/>
              <a:ahLst/>
              <a:cxnLst/>
              <a:rect l="l" t="t" r="r" b="b"/>
              <a:pathLst>
                <a:path w="4038600" h="5473700">
                  <a:moveTo>
                    <a:pt x="4038600" y="0"/>
                  </a:moveTo>
                  <a:lnTo>
                    <a:pt x="4038600" y="5473700"/>
                  </a:lnTo>
                  <a:lnTo>
                    <a:pt x="0" y="5473700"/>
                  </a:lnTo>
                  <a:cubicBezTo>
                    <a:pt x="0" y="5473700"/>
                    <a:pt x="25400" y="5397500"/>
                    <a:pt x="38100" y="5372100"/>
                  </a:cubicBezTo>
                  <a:cubicBezTo>
                    <a:pt x="50800" y="5346700"/>
                    <a:pt x="38100" y="5295900"/>
                    <a:pt x="38100" y="5245100"/>
                  </a:cubicBezTo>
                  <a:cubicBezTo>
                    <a:pt x="38100" y="5194300"/>
                    <a:pt x="50800" y="5092700"/>
                    <a:pt x="50800" y="5092700"/>
                  </a:cubicBezTo>
                  <a:lnTo>
                    <a:pt x="88900" y="4991100"/>
                  </a:lnTo>
                  <a:lnTo>
                    <a:pt x="76200" y="4927600"/>
                  </a:lnTo>
                  <a:lnTo>
                    <a:pt x="88900" y="4889500"/>
                  </a:lnTo>
                  <a:lnTo>
                    <a:pt x="114300" y="4800600"/>
                  </a:lnTo>
                  <a:lnTo>
                    <a:pt x="101600" y="4648200"/>
                  </a:lnTo>
                  <a:cubicBezTo>
                    <a:pt x="101600" y="4648200"/>
                    <a:pt x="127000" y="4432300"/>
                    <a:pt x="152400" y="4381500"/>
                  </a:cubicBezTo>
                  <a:cubicBezTo>
                    <a:pt x="177800" y="4330700"/>
                    <a:pt x="152400" y="4279900"/>
                    <a:pt x="152400" y="4279900"/>
                  </a:cubicBezTo>
                  <a:lnTo>
                    <a:pt x="139700" y="4203700"/>
                  </a:lnTo>
                  <a:lnTo>
                    <a:pt x="114300" y="4114800"/>
                  </a:lnTo>
                  <a:lnTo>
                    <a:pt x="114300" y="3962400"/>
                  </a:lnTo>
                  <a:lnTo>
                    <a:pt x="139700" y="3860800"/>
                  </a:lnTo>
                  <a:lnTo>
                    <a:pt x="114300" y="3670300"/>
                  </a:lnTo>
                  <a:lnTo>
                    <a:pt x="127000" y="3403600"/>
                  </a:lnTo>
                  <a:lnTo>
                    <a:pt x="114300" y="3251200"/>
                  </a:lnTo>
                  <a:lnTo>
                    <a:pt x="114300" y="3149600"/>
                  </a:lnTo>
                  <a:lnTo>
                    <a:pt x="101600" y="3009900"/>
                  </a:lnTo>
                  <a:cubicBezTo>
                    <a:pt x="101600" y="3009900"/>
                    <a:pt x="63500" y="2959100"/>
                    <a:pt x="63500" y="2933700"/>
                  </a:cubicBezTo>
                  <a:cubicBezTo>
                    <a:pt x="63500" y="2908300"/>
                    <a:pt x="101600" y="2870200"/>
                    <a:pt x="101600" y="2870200"/>
                  </a:cubicBezTo>
                  <a:lnTo>
                    <a:pt x="190500" y="2667000"/>
                  </a:lnTo>
                  <a:cubicBezTo>
                    <a:pt x="190500" y="2667000"/>
                    <a:pt x="165100" y="2616200"/>
                    <a:pt x="203200" y="2540000"/>
                  </a:cubicBezTo>
                  <a:cubicBezTo>
                    <a:pt x="241300" y="2463800"/>
                    <a:pt x="292100" y="2311400"/>
                    <a:pt x="292100" y="2311400"/>
                  </a:cubicBezTo>
                  <a:cubicBezTo>
                    <a:pt x="292100" y="2311400"/>
                    <a:pt x="266700" y="2209800"/>
                    <a:pt x="228600" y="2146300"/>
                  </a:cubicBezTo>
                  <a:cubicBezTo>
                    <a:pt x="190500" y="2082800"/>
                    <a:pt x="177800" y="1955800"/>
                    <a:pt x="177800" y="1955800"/>
                  </a:cubicBezTo>
                  <a:lnTo>
                    <a:pt x="177800" y="1803400"/>
                  </a:lnTo>
                  <a:lnTo>
                    <a:pt x="177800" y="1638300"/>
                  </a:lnTo>
                  <a:lnTo>
                    <a:pt x="177800" y="1397000"/>
                  </a:lnTo>
                  <a:cubicBezTo>
                    <a:pt x="114300" y="1295400"/>
                    <a:pt x="139700" y="1270000"/>
                    <a:pt x="139700" y="1270000"/>
                  </a:cubicBezTo>
                  <a:lnTo>
                    <a:pt x="139700" y="1193800"/>
                  </a:lnTo>
                  <a:cubicBezTo>
                    <a:pt x="139700" y="1130300"/>
                    <a:pt x="165100" y="1016000"/>
                    <a:pt x="165100" y="1016000"/>
                  </a:cubicBezTo>
                  <a:lnTo>
                    <a:pt x="152400" y="838200"/>
                  </a:lnTo>
                  <a:cubicBezTo>
                    <a:pt x="215900" y="723900"/>
                    <a:pt x="165100" y="647700"/>
                    <a:pt x="165100" y="647700"/>
                  </a:cubicBezTo>
                  <a:cubicBezTo>
                    <a:pt x="152400" y="622300"/>
                    <a:pt x="177800" y="596900"/>
                    <a:pt x="190500" y="571500"/>
                  </a:cubicBezTo>
                  <a:cubicBezTo>
                    <a:pt x="203200" y="546100"/>
                    <a:pt x="196850" y="501650"/>
                    <a:pt x="196850" y="501650"/>
                  </a:cubicBezTo>
                  <a:cubicBezTo>
                    <a:pt x="95250" y="247650"/>
                    <a:pt x="107950" y="6350"/>
                    <a:pt x="107950" y="6350"/>
                  </a:cubicBezTo>
                  <a:lnTo>
                    <a:pt x="4038600" y="0"/>
                  </a:lnTo>
                  <a:close/>
                </a:path>
              </a:pathLst>
            </a:custGeom>
            <a:blipFill>
              <a:blip r:embed="rId6"/>
              <a:stretch>
                <a:fillRect l="-763" r="-763"/>
              </a:stretch>
            </a:blipFill>
          </p:spPr>
          <p:txBody>
            <a:bodyPr/>
            <a:lstStyle/>
            <a:p>
              <a:endParaRPr lang="en-US"/>
            </a:p>
          </p:txBody>
        </p:sp>
        <p:sp>
          <p:nvSpPr>
            <p:cNvPr id="12" name="Freeform 12"/>
            <p:cNvSpPr/>
            <p:nvPr/>
          </p:nvSpPr>
          <p:spPr>
            <a:xfrm>
              <a:off x="0" y="0"/>
              <a:ext cx="393700" cy="5473700"/>
            </a:xfrm>
            <a:custGeom>
              <a:avLst/>
              <a:gdLst/>
              <a:ahLst/>
              <a:cxnLst/>
              <a:rect l="l" t="t" r="r" b="b"/>
              <a:pathLst>
                <a:path w="393700" h="5473700">
                  <a:moveTo>
                    <a:pt x="393700" y="5473700"/>
                  </a:moveTo>
                  <a:lnTo>
                    <a:pt x="0" y="5473700"/>
                  </a:lnTo>
                  <a:lnTo>
                    <a:pt x="0" y="0"/>
                  </a:lnTo>
                  <a:lnTo>
                    <a:pt x="393700" y="0"/>
                  </a:lnTo>
                  <a:lnTo>
                    <a:pt x="393700" y="5473700"/>
                  </a:lnTo>
                  <a:close/>
                </a:path>
              </a:pathLst>
            </a:custGeom>
            <a:blipFill>
              <a:blip r:embed="rId7"/>
              <a:stretch>
                <a:fillRect t="-275" r="-18931" b="-5006"/>
              </a:stretch>
            </a:blipFill>
          </p:spPr>
          <p:txBody>
            <a:bodyPr/>
            <a:lstStyle/>
            <a:p>
              <a:endParaRPr lang="en-US"/>
            </a:p>
          </p:txBody>
        </p:sp>
      </p:grpSp>
      <p:sp>
        <p:nvSpPr>
          <p:cNvPr id="13" name="Freeform 13"/>
          <p:cNvSpPr/>
          <p:nvPr/>
        </p:nvSpPr>
        <p:spPr>
          <a:xfrm>
            <a:off x="7297883" y="3778250"/>
            <a:ext cx="2907855" cy="2171268"/>
          </a:xfrm>
          <a:custGeom>
            <a:avLst/>
            <a:gdLst/>
            <a:ahLst/>
            <a:cxnLst/>
            <a:rect l="l" t="t" r="r" b="b"/>
            <a:pathLst>
              <a:path w="3109098" h="2317250">
                <a:moveTo>
                  <a:pt x="0" y="0"/>
                </a:moveTo>
                <a:lnTo>
                  <a:pt x="3109099" y="0"/>
                </a:lnTo>
                <a:lnTo>
                  <a:pt x="3109099" y="2317250"/>
                </a:lnTo>
                <a:lnTo>
                  <a:pt x="0" y="2317250"/>
                </a:lnTo>
                <a:lnTo>
                  <a:pt x="0" y="0"/>
                </a:lnTo>
                <a:close/>
              </a:path>
            </a:pathLst>
          </a:custGeom>
          <a:blipFill>
            <a:blip r:embed="rId8"/>
            <a:stretch>
              <a:fillRect/>
            </a:stretch>
          </a:blipFill>
        </p:spPr>
        <p:txBody>
          <a:bodyPr/>
          <a:lstStyle/>
          <a:p>
            <a:endParaRPr lang="en-US"/>
          </a:p>
        </p:txBody>
      </p:sp>
      <p:grpSp>
        <p:nvGrpSpPr>
          <p:cNvPr id="14" name="Group 14"/>
          <p:cNvGrpSpPr/>
          <p:nvPr/>
        </p:nvGrpSpPr>
        <p:grpSpPr>
          <a:xfrm>
            <a:off x="800456" y="3458816"/>
            <a:ext cx="2378164" cy="3814271"/>
            <a:chOff x="0" y="0"/>
            <a:chExt cx="3170885" cy="5085694"/>
          </a:xfrm>
        </p:grpSpPr>
        <p:sp>
          <p:nvSpPr>
            <p:cNvPr id="15" name="TextBox 15"/>
            <p:cNvSpPr txBox="1"/>
            <p:nvPr/>
          </p:nvSpPr>
          <p:spPr>
            <a:xfrm>
              <a:off x="0" y="19050"/>
              <a:ext cx="3170885" cy="480483"/>
            </a:xfrm>
            <a:prstGeom prst="rect">
              <a:avLst/>
            </a:prstGeom>
          </p:spPr>
          <p:txBody>
            <a:bodyPr lIns="0" tIns="0" rIns="0" bIns="0" rtlCol="0" anchor="t">
              <a:spAutoFit/>
            </a:bodyPr>
            <a:lstStyle/>
            <a:p>
              <a:pPr marL="0" lvl="0" indent="0" algn="l">
                <a:lnSpc>
                  <a:spcPts val="2749"/>
                </a:lnSpc>
              </a:pPr>
              <a:r>
                <a:rPr lang="en-US" sz="2499">
                  <a:solidFill>
                    <a:srgbClr val="EDDBAB"/>
                  </a:solidFill>
                  <a:latin typeface="Cooper BT Light"/>
                  <a:ea typeface="Cooper BT Light"/>
                  <a:cs typeface="Cooper BT Light"/>
                  <a:sym typeface="Cooper BT Light"/>
                </a:rPr>
                <a:t>Established 1955</a:t>
              </a:r>
            </a:p>
          </p:txBody>
        </p:sp>
        <p:sp>
          <p:nvSpPr>
            <p:cNvPr id="16" name="TextBox 16"/>
            <p:cNvSpPr txBox="1"/>
            <p:nvPr/>
          </p:nvSpPr>
          <p:spPr>
            <a:xfrm>
              <a:off x="0" y="916284"/>
              <a:ext cx="3170885" cy="4169410"/>
            </a:xfrm>
            <a:prstGeom prst="rect">
              <a:avLst/>
            </a:prstGeom>
          </p:spPr>
          <p:txBody>
            <a:bodyPr lIns="0" tIns="0" rIns="0" bIns="0" rtlCol="0" anchor="t">
              <a:spAutoFit/>
            </a:bodyPr>
            <a:lstStyle/>
            <a:p>
              <a:pPr algn="just">
                <a:lnSpc>
                  <a:spcPts val="1679"/>
                </a:lnSpc>
              </a:pPr>
              <a:r>
                <a:rPr lang="en-US" sz="1199">
                  <a:solidFill>
                    <a:srgbClr val="FFF9DF"/>
                  </a:solidFill>
                  <a:latin typeface="IBM Plex Sans 1"/>
                  <a:ea typeface="IBM Plex Sans 1"/>
                  <a:cs typeface="IBM Plex Sans 1"/>
                  <a:sym typeface="IBM Plex Sans 1"/>
                </a:rPr>
                <a:t>In December 1955, Percy W. Brown, a longtime summer resident, gave to the town most of his real estate, comprising some 485 acres, to be maintained as a town forest, public park and recreational area, which includes Pelham Lake and Dam, most of Adams mountain, and the Mill Pond in the village.</a:t>
              </a:r>
            </a:p>
            <a:p>
              <a:pPr algn="just">
                <a:lnSpc>
                  <a:spcPts val="1679"/>
                </a:lnSpc>
              </a:pPr>
              <a:endParaRPr lang="en-US" sz="1199">
                <a:solidFill>
                  <a:srgbClr val="FFF9DF"/>
                </a:solidFill>
                <a:latin typeface="IBM Plex Sans 1"/>
                <a:ea typeface="IBM Plex Sans 1"/>
                <a:cs typeface="IBM Plex Sans 1"/>
                <a:sym typeface="IBM Plex Sans 1"/>
              </a:endParaRPr>
            </a:p>
            <a:p>
              <a:pPr algn="just">
                <a:lnSpc>
                  <a:spcPts val="1679"/>
                </a:lnSpc>
              </a:pPr>
              <a:endParaRPr lang="en-US" sz="1199">
                <a:solidFill>
                  <a:srgbClr val="FFF9DF"/>
                </a:solidFill>
                <a:latin typeface="IBM Plex Sans 1"/>
                <a:ea typeface="IBM Plex Sans 1"/>
                <a:cs typeface="IBM Plex Sans 1"/>
                <a:sym typeface="IBM Plex Sans 1"/>
              </a:endParaRPr>
            </a:p>
            <a:p>
              <a:pPr algn="just">
                <a:lnSpc>
                  <a:spcPts val="1679"/>
                </a:lnSpc>
              </a:pPr>
              <a:endParaRPr lang="en-US" sz="1199">
                <a:solidFill>
                  <a:srgbClr val="FFF9DF"/>
                </a:solidFill>
                <a:latin typeface="IBM Plex Sans 1"/>
                <a:ea typeface="IBM Plex Sans 1"/>
                <a:cs typeface="IBM Plex Sans 1"/>
                <a:sym typeface="IBM Plex Sans 1"/>
              </a:endParaRPr>
            </a:p>
            <a:p>
              <a:pPr algn="just">
                <a:lnSpc>
                  <a:spcPts val="1679"/>
                </a:lnSpc>
              </a:pPr>
              <a:endParaRPr lang="en-US" sz="1199">
                <a:solidFill>
                  <a:srgbClr val="FFF9DF"/>
                </a:solidFill>
                <a:latin typeface="IBM Plex Sans 1"/>
                <a:ea typeface="IBM Plex Sans 1"/>
                <a:cs typeface="IBM Plex Sans 1"/>
                <a:sym typeface="IBM Plex Sans 1"/>
              </a:endParaRPr>
            </a:p>
            <a:p>
              <a:pPr algn="l">
                <a:lnSpc>
                  <a:spcPts val="1679"/>
                </a:lnSpc>
              </a:pPr>
              <a:endParaRPr lang="en-US" sz="1199">
                <a:solidFill>
                  <a:srgbClr val="FFF9DF"/>
                </a:solidFill>
                <a:latin typeface="IBM Plex Sans 1"/>
                <a:ea typeface="IBM Plex Sans 1"/>
                <a:cs typeface="IBM Plex Sans 1"/>
                <a:sym typeface="IBM Plex Sans 1"/>
              </a:endParaRPr>
            </a:p>
          </p:txBody>
        </p:sp>
      </p:grpSp>
      <p:sp>
        <p:nvSpPr>
          <p:cNvPr id="17" name="Freeform 17"/>
          <p:cNvSpPr/>
          <p:nvPr/>
        </p:nvSpPr>
        <p:spPr>
          <a:xfrm rot="-10800000">
            <a:off x="756000" y="430288"/>
            <a:ext cx="2467076" cy="1424736"/>
          </a:xfrm>
          <a:custGeom>
            <a:avLst/>
            <a:gdLst/>
            <a:ahLst/>
            <a:cxnLst/>
            <a:rect l="l" t="t" r="r" b="b"/>
            <a:pathLst>
              <a:path w="2467076" h="1424736">
                <a:moveTo>
                  <a:pt x="0" y="0"/>
                </a:moveTo>
                <a:lnTo>
                  <a:pt x="2467076" y="0"/>
                </a:lnTo>
                <a:lnTo>
                  <a:pt x="2467076" y="1424736"/>
                </a:lnTo>
                <a:lnTo>
                  <a:pt x="0" y="1424736"/>
                </a:lnTo>
                <a:lnTo>
                  <a:pt x="0" y="0"/>
                </a:lnTo>
                <a:close/>
              </a:path>
            </a:pathLst>
          </a:custGeom>
          <a:blipFill>
            <a:blip r:embed="rId5"/>
            <a:stretch>
              <a:fillRect/>
            </a:stretch>
          </a:blipFill>
        </p:spPr>
        <p:txBody>
          <a:bodyPr/>
          <a:lstStyle/>
          <a:p>
            <a:endParaRPr lang="en-US"/>
          </a:p>
        </p:txBody>
      </p:sp>
      <p:sp>
        <p:nvSpPr>
          <p:cNvPr id="18" name="Freeform 18"/>
          <p:cNvSpPr/>
          <p:nvPr/>
        </p:nvSpPr>
        <p:spPr>
          <a:xfrm rot="-298974">
            <a:off x="906098" y="668457"/>
            <a:ext cx="2396271" cy="2216840"/>
          </a:xfrm>
          <a:custGeom>
            <a:avLst/>
            <a:gdLst/>
            <a:ahLst/>
            <a:cxnLst/>
            <a:rect l="l" t="t" r="r" b="b"/>
            <a:pathLst>
              <a:path w="2396271" h="2216840">
                <a:moveTo>
                  <a:pt x="0" y="0"/>
                </a:moveTo>
                <a:lnTo>
                  <a:pt x="2396271" y="0"/>
                </a:lnTo>
                <a:lnTo>
                  <a:pt x="2396271" y="2216840"/>
                </a:lnTo>
                <a:lnTo>
                  <a:pt x="0" y="2216840"/>
                </a:lnTo>
                <a:lnTo>
                  <a:pt x="0" y="0"/>
                </a:lnTo>
                <a:close/>
              </a:path>
            </a:pathLst>
          </a:custGeom>
          <a:blipFill>
            <a:blip r:embed="rId3"/>
            <a:stretch>
              <a:fillRect/>
            </a:stretch>
          </a:blipFill>
        </p:spPr>
        <p:txBody>
          <a:bodyPr/>
          <a:lstStyle/>
          <a:p>
            <a:endParaRPr lang="en-US"/>
          </a:p>
        </p:txBody>
      </p:sp>
      <p:sp>
        <p:nvSpPr>
          <p:cNvPr id="19" name="Freeform 19"/>
          <p:cNvSpPr/>
          <p:nvPr/>
        </p:nvSpPr>
        <p:spPr>
          <a:xfrm>
            <a:off x="605701" y="660900"/>
            <a:ext cx="2617374" cy="1958863"/>
          </a:xfrm>
          <a:custGeom>
            <a:avLst/>
            <a:gdLst/>
            <a:ahLst/>
            <a:cxnLst/>
            <a:rect l="l" t="t" r="r" b="b"/>
            <a:pathLst>
              <a:path w="2617374" h="1958863">
                <a:moveTo>
                  <a:pt x="0" y="0"/>
                </a:moveTo>
                <a:lnTo>
                  <a:pt x="2617375" y="0"/>
                </a:lnTo>
                <a:lnTo>
                  <a:pt x="2617375" y="1958863"/>
                </a:lnTo>
                <a:lnTo>
                  <a:pt x="0" y="1958863"/>
                </a:lnTo>
                <a:lnTo>
                  <a:pt x="0" y="0"/>
                </a:lnTo>
                <a:close/>
              </a:path>
            </a:pathLst>
          </a:custGeom>
          <a:blipFill>
            <a:blip r:embed="rId9"/>
            <a:stretch>
              <a:fillRect/>
            </a:stretch>
          </a:blipFill>
        </p:spPr>
        <p:txBody>
          <a:bodyPr/>
          <a:lstStyle/>
          <a:p>
            <a:endParaRPr lang="en-US"/>
          </a:p>
        </p:txBody>
      </p:sp>
      <p:sp>
        <p:nvSpPr>
          <p:cNvPr id="20" name="TextBox 20"/>
          <p:cNvSpPr txBox="1"/>
          <p:nvPr/>
        </p:nvSpPr>
        <p:spPr>
          <a:xfrm>
            <a:off x="7562730" y="6158301"/>
            <a:ext cx="2378160" cy="276225"/>
          </a:xfrm>
          <a:prstGeom prst="rect">
            <a:avLst/>
          </a:prstGeom>
        </p:spPr>
        <p:txBody>
          <a:bodyPr lIns="0" tIns="0" rIns="0" bIns="0" rtlCol="0" anchor="t">
            <a:spAutoFit/>
          </a:bodyPr>
          <a:lstStyle/>
          <a:p>
            <a:pPr algn="ctr">
              <a:lnSpc>
                <a:spcPts val="1919"/>
              </a:lnSpc>
            </a:pPr>
            <a:r>
              <a:rPr lang="en-US" sz="1599" dirty="0">
                <a:solidFill>
                  <a:srgbClr val="EDDBAB"/>
                </a:solidFill>
                <a:latin typeface="Heading Now 61-68"/>
                <a:ea typeface="Heading Now 61-68"/>
                <a:cs typeface="Heading Now 61-68"/>
                <a:sym typeface="Heading Now 61-68"/>
              </a:rPr>
              <a:t>Welcome to Rowe! </a:t>
            </a:r>
          </a:p>
        </p:txBody>
      </p:sp>
      <p:sp>
        <p:nvSpPr>
          <p:cNvPr id="21" name="TextBox 21"/>
          <p:cNvSpPr txBox="1"/>
          <p:nvPr/>
        </p:nvSpPr>
        <p:spPr>
          <a:xfrm>
            <a:off x="4120920" y="460416"/>
            <a:ext cx="2378160" cy="355600"/>
          </a:xfrm>
          <a:prstGeom prst="rect">
            <a:avLst/>
          </a:prstGeom>
        </p:spPr>
        <p:txBody>
          <a:bodyPr lIns="0" tIns="0" rIns="0" bIns="0" rtlCol="0" anchor="t">
            <a:spAutoFit/>
          </a:bodyPr>
          <a:lstStyle/>
          <a:p>
            <a:pPr marL="0" lvl="0" indent="0" algn="r">
              <a:lnSpc>
                <a:spcPts val="2749"/>
              </a:lnSpc>
            </a:pPr>
            <a:r>
              <a:rPr lang="en-US" sz="2499" u="none">
                <a:solidFill>
                  <a:srgbClr val="5F6C37"/>
                </a:solidFill>
                <a:latin typeface="Cooper BT Light"/>
                <a:ea typeface="Cooper BT Light"/>
                <a:cs typeface="Cooper BT Light"/>
                <a:sym typeface="Cooper BT Light"/>
              </a:rPr>
              <a:t>Visit Us</a:t>
            </a:r>
          </a:p>
        </p:txBody>
      </p:sp>
      <p:sp>
        <p:nvSpPr>
          <p:cNvPr id="22" name="TextBox 22"/>
          <p:cNvSpPr txBox="1"/>
          <p:nvPr/>
        </p:nvSpPr>
        <p:spPr>
          <a:xfrm>
            <a:off x="4120920" y="1279566"/>
            <a:ext cx="2378160" cy="1705610"/>
          </a:xfrm>
          <a:prstGeom prst="rect">
            <a:avLst/>
          </a:prstGeom>
        </p:spPr>
        <p:txBody>
          <a:bodyPr lIns="0" tIns="0" rIns="0" bIns="0" rtlCol="0" anchor="t">
            <a:spAutoFit/>
          </a:bodyPr>
          <a:lstStyle/>
          <a:p>
            <a:pPr algn="l">
              <a:lnSpc>
                <a:spcPts val="1539"/>
              </a:lnSpc>
            </a:pPr>
            <a:r>
              <a:rPr lang="en-US" sz="1099" b="1">
                <a:solidFill>
                  <a:srgbClr val="5F6C37"/>
                </a:solidFill>
                <a:latin typeface="IBM Plex Sans 1 Bold"/>
                <a:ea typeface="IBM Plex Sans 1 Bold"/>
                <a:cs typeface="IBM Plex Sans 1 Bold"/>
                <a:sym typeface="IBM Plex Sans 1 Bold"/>
              </a:rPr>
              <a:t>85 Pond Road </a:t>
            </a:r>
          </a:p>
          <a:p>
            <a:pPr algn="l">
              <a:lnSpc>
                <a:spcPts val="1539"/>
              </a:lnSpc>
            </a:pPr>
            <a:r>
              <a:rPr lang="en-US" sz="1099">
                <a:solidFill>
                  <a:srgbClr val="5F6C37"/>
                </a:solidFill>
                <a:latin typeface="IBM Plex Sans 1"/>
                <a:ea typeface="IBM Plex Sans 1"/>
                <a:cs typeface="IBM Plex Sans 1"/>
                <a:sym typeface="IBM Plex Sans 1"/>
              </a:rPr>
              <a:t>Parking Passes for new residents available for pickup Monday through Friday</a:t>
            </a:r>
          </a:p>
          <a:p>
            <a:pPr marL="0" lvl="0" indent="0" algn="l">
              <a:lnSpc>
                <a:spcPts val="1539"/>
              </a:lnSpc>
              <a:spcBef>
                <a:spcPct val="0"/>
              </a:spcBef>
            </a:pPr>
            <a:endParaRPr lang="en-US" sz="1099">
              <a:solidFill>
                <a:srgbClr val="5F6C37"/>
              </a:solidFill>
              <a:latin typeface="IBM Plex Sans 1"/>
              <a:ea typeface="IBM Plex Sans 1"/>
              <a:cs typeface="IBM Plex Sans 1"/>
              <a:sym typeface="IBM Plex Sans 1"/>
            </a:endParaRPr>
          </a:p>
          <a:p>
            <a:pPr marL="0" lvl="0" indent="0" algn="l">
              <a:lnSpc>
                <a:spcPts val="1539"/>
              </a:lnSpc>
              <a:spcBef>
                <a:spcPct val="0"/>
              </a:spcBef>
            </a:pPr>
            <a:r>
              <a:rPr lang="en-US" sz="1099" u="none">
                <a:solidFill>
                  <a:srgbClr val="5F6C37"/>
                </a:solidFill>
                <a:latin typeface="IBM Plex Sans 1"/>
                <a:ea typeface="IBM Plex Sans 1"/>
                <a:cs typeface="IBM Plex Sans 1"/>
                <a:sym typeface="IBM Plex Sans 1"/>
              </a:rPr>
              <a:t>413-339-5520 ext. 110</a:t>
            </a:r>
          </a:p>
          <a:p>
            <a:pPr marL="0" lvl="0" indent="0" algn="l">
              <a:lnSpc>
                <a:spcPts val="1539"/>
              </a:lnSpc>
              <a:spcBef>
                <a:spcPct val="0"/>
              </a:spcBef>
            </a:pPr>
            <a:r>
              <a:rPr lang="en-US" sz="1099" u="none">
                <a:solidFill>
                  <a:srgbClr val="5F6C37"/>
                </a:solidFill>
                <a:latin typeface="IBM Plex Sans 1"/>
                <a:ea typeface="IBM Plex Sans 1"/>
                <a:cs typeface="IBM Plex Sans 1"/>
                <a:sym typeface="IBM Plex Sans 1"/>
              </a:rPr>
              <a:t>parkmanager@rowe-ma.gov</a:t>
            </a:r>
          </a:p>
          <a:p>
            <a:pPr marL="0" lvl="0" indent="0" algn="l">
              <a:lnSpc>
                <a:spcPts val="1539"/>
              </a:lnSpc>
              <a:spcBef>
                <a:spcPct val="0"/>
              </a:spcBef>
            </a:pPr>
            <a:r>
              <a:rPr lang="en-US" sz="1099" u="none">
                <a:solidFill>
                  <a:srgbClr val="5F6C37"/>
                </a:solidFill>
                <a:latin typeface="IBM Plex Sans 1"/>
                <a:ea typeface="IBM Plex Sans 1"/>
                <a:cs typeface="IBM Plex Sans 1"/>
                <a:sym typeface="IBM Plex Sans 1"/>
              </a:rPr>
              <a:t>rowe-ma.gov/p/49/Pelham-Lake-Park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DBAB"/>
        </a:solidFill>
        <a:effectLst/>
      </p:bgPr>
    </p:bg>
    <p:spTree>
      <p:nvGrpSpPr>
        <p:cNvPr id="1" name=""/>
        <p:cNvGrpSpPr/>
        <p:nvPr/>
      </p:nvGrpSpPr>
      <p:grpSpPr>
        <a:xfrm>
          <a:off x="0" y="0"/>
          <a:ext cx="0" cy="0"/>
          <a:chOff x="0" y="0"/>
          <a:chExt cx="0" cy="0"/>
        </a:xfrm>
      </p:grpSpPr>
      <p:grpSp>
        <p:nvGrpSpPr>
          <p:cNvPr id="2" name="Group 2"/>
          <p:cNvGrpSpPr/>
          <p:nvPr/>
        </p:nvGrpSpPr>
        <p:grpSpPr>
          <a:xfrm>
            <a:off x="6970355" y="-177501"/>
            <a:ext cx="3721645" cy="7915003"/>
            <a:chOff x="0" y="0"/>
            <a:chExt cx="4962193" cy="10553337"/>
          </a:xfrm>
        </p:grpSpPr>
        <p:grpSp>
          <p:nvGrpSpPr>
            <p:cNvPr id="3" name="Group 3"/>
            <p:cNvGrpSpPr/>
            <p:nvPr/>
          </p:nvGrpSpPr>
          <p:grpSpPr>
            <a:xfrm>
              <a:off x="0" y="0"/>
              <a:ext cx="4962193" cy="10553337"/>
              <a:chOff x="0" y="0"/>
              <a:chExt cx="2887507" cy="6141002"/>
            </a:xfrm>
          </p:grpSpPr>
          <p:sp>
            <p:nvSpPr>
              <p:cNvPr id="4" name="Freeform 4"/>
              <p:cNvSpPr/>
              <p:nvPr/>
            </p:nvSpPr>
            <p:spPr>
              <a:xfrm>
                <a:off x="0" y="0"/>
                <a:ext cx="2887507" cy="6141002"/>
              </a:xfrm>
              <a:custGeom>
                <a:avLst/>
                <a:gdLst/>
                <a:ahLst/>
                <a:cxnLst/>
                <a:rect l="l" t="t" r="r" b="b"/>
                <a:pathLst>
                  <a:path w="2887507" h="6141002">
                    <a:moveTo>
                      <a:pt x="0" y="0"/>
                    </a:moveTo>
                    <a:lnTo>
                      <a:pt x="2887507" y="0"/>
                    </a:lnTo>
                    <a:lnTo>
                      <a:pt x="2887507" y="6141002"/>
                    </a:lnTo>
                    <a:lnTo>
                      <a:pt x="0" y="6141002"/>
                    </a:lnTo>
                    <a:close/>
                  </a:path>
                </a:pathLst>
              </a:custGeom>
              <a:solidFill>
                <a:srgbClr val="5F6C37"/>
              </a:solidFill>
              <a:ln cap="sq">
                <a:noFill/>
                <a:prstDash val="solid"/>
                <a:miter/>
              </a:ln>
            </p:spPr>
            <p:txBody>
              <a:bodyPr/>
              <a:lstStyle/>
              <a:p>
                <a:endParaRPr lang="en-US"/>
              </a:p>
            </p:txBody>
          </p:sp>
          <p:sp>
            <p:nvSpPr>
              <p:cNvPr id="5" name="TextBox 5"/>
              <p:cNvSpPr txBox="1"/>
              <p:nvPr/>
            </p:nvSpPr>
            <p:spPr>
              <a:xfrm>
                <a:off x="0" y="-76200"/>
                <a:ext cx="2887507" cy="6217202"/>
              </a:xfrm>
              <a:prstGeom prst="rect">
                <a:avLst/>
              </a:prstGeom>
            </p:spPr>
            <p:txBody>
              <a:bodyPr lIns="254000" tIns="254000" rIns="254000" bIns="254000" rtlCol="0" anchor="b"/>
              <a:lstStyle/>
              <a:p>
                <a:pPr marL="0" lvl="0" indent="0" algn="ctr">
                  <a:lnSpc>
                    <a:spcPts val="5040"/>
                  </a:lnSpc>
                  <a:spcBef>
                    <a:spcPct val="0"/>
                  </a:spcBef>
                </a:pPr>
                <a:endParaRPr/>
              </a:p>
            </p:txBody>
          </p:sp>
        </p:grpSp>
        <p:sp>
          <p:nvSpPr>
            <p:cNvPr id="6" name="TextBox 6"/>
            <p:cNvSpPr txBox="1"/>
            <p:nvPr/>
          </p:nvSpPr>
          <p:spPr>
            <a:xfrm>
              <a:off x="848376" y="2011835"/>
              <a:ext cx="3455133" cy="558800"/>
            </a:xfrm>
            <a:prstGeom prst="rect">
              <a:avLst/>
            </a:prstGeom>
          </p:spPr>
          <p:txBody>
            <a:bodyPr lIns="0" tIns="0" rIns="0" bIns="0" rtlCol="0" anchor="t">
              <a:spAutoFit/>
            </a:bodyPr>
            <a:lstStyle/>
            <a:p>
              <a:pPr marL="0" lvl="0" indent="0" algn="l">
                <a:lnSpc>
                  <a:spcPts val="1680"/>
                </a:lnSpc>
                <a:spcBef>
                  <a:spcPct val="0"/>
                </a:spcBef>
              </a:pPr>
              <a:r>
                <a:rPr lang="en-US" sz="1400">
                  <a:solidFill>
                    <a:srgbClr val="EDDBAB"/>
                  </a:solidFill>
                  <a:latin typeface="Cooper BT Light"/>
                  <a:ea typeface="Cooper BT Light"/>
                  <a:cs typeface="Cooper BT Light"/>
                  <a:sym typeface="Cooper BT Light"/>
                </a:rPr>
                <a:t>Over 1400 acres of Natural Beauty</a:t>
              </a:r>
            </a:p>
          </p:txBody>
        </p:sp>
        <p:sp>
          <p:nvSpPr>
            <p:cNvPr id="7" name="TextBox 7"/>
            <p:cNvSpPr txBox="1"/>
            <p:nvPr/>
          </p:nvSpPr>
          <p:spPr>
            <a:xfrm>
              <a:off x="848376" y="3142752"/>
              <a:ext cx="3265440" cy="6125210"/>
            </a:xfrm>
            <a:prstGeom prst="rect">
              <a:avLst/>
            </a:prstGeom>
          </p:spPr>
          <p:txBody>
            <a:bodyPr lIns="0" tIns="0" rIns="0" bIns="0" rtlCol="0" anchor="t">
              <a:spAutoFit/>
            </a:bodyPr>
            <a:lstStyle/>
            <a:p>
              <a:pPr algn="just">
                <a:lnSpc>
                  <a:spcPts val="1679"/>
                </a:lnSpc>
              </a:pPr>
              <a:r>
                <a:rPr lang="en-US" sz="1199">
                  <a:solidFill>
                    <a:srgbClr val="FFF9DF"/>
                  </a:solidFill>
                  <a:latin typeface="IBM Plex Sans 1"/>
                  <a:ea typeface="IBM Plex Sans 1"/>
                  <a:cs typeface="IBM Plex Sans 1"/>
                  <a:sym typeface="IBM Plex Sans 1"/>
                </a:rPr>
                <a:t>Pelham Lake Park offers residents a wide range of recreational opportunities year-round. Whether you enjoy hiking, biking, snowshoeing, cross-country skiing, or horseback riding, the park boasts over 20 miles of trails to explore. The serene Pelham Lake is perfect for swimming and kayaking, with kayaks available for residents to borrow. The park also features tennis and pickleball courts for some friendly competition, and for indoor activities, the fitness center at Town Hall is available as well.</a:t>
              </a:r>
            </a:p>
            <a:p>
              <a:pPr algn="just">
                <a:lnSpc>
                  <a:spcPts val="1679"/>
                </a:lnSpc>
              </a:pPr>
              <a:endParaRPr lang="en-US" sz="1199">
                <a:solidFill>
                  <a:srgbClr val="FFF9DF"/>
                </a:solidFill>
                <a:latin typeface="IBM Plex Sans 1"/>
                <a:ea typeface="IBM Plex Sans 1"/>
                <a:cs typeface="IBM Plex Sans 1"/>
                <a:sym typeface="IBM Plex Sans 1"/>
              </a:endParaRPr>
            </a:p>
            <a:p>
              <a:pPr algn="just">
                <a:lnSpc>
                  <a:spcPts val="1679"/>
                </a:lnSpc>
              </a:pPr>
              <a:r>
                <a:rPr lang="en-US" sz="1199">
                  <a:solidFill>
                    <a:srgbClr val="FFF9DF"/>
                  </a:solidFill>
                  <a:latin typeface="IBM Plex Sans 1"/>
                  <a:ea typeface="IBM Plex Sans 1"/>
                  <a:cs typeface="IBM Plex Sans 1"/>
                  <a:sym typeface="IBM Plex Sans 1"/>
                </a:rPr>
                <a:t>We hope you take full advantage of everything Pelham Lake Park has to offer—a space for relaxation, recreation, and connection with nature, right here in Rowe.</a:t>
              </a:r>
            </a:p>
            <a:p>
              <a:pPr marL="0" lvl="0" indent="0" algn="just">
                <a:lnSpc>
                  <a:spcPts val="1679"/>
                </a:lnSpc>
                <a:spcBef>
                  <a:spcPct val="0"/>
                </a:spcBef>
              </a:pPr>
              <a:endParaRPr lang="en-US" sz="1199">
                <a:solidFill>
                  <a:srgbClr val="FFF9DF"/>
                </a:solidFill>
                <a:latin typeface="IBM Plex Sans 1"/>
                <a:ea typeface="IBM Plex Sans 1"/>
                <a:cs typeface="IBM Plex Sans 1"/>
                <a:sym typeface="IBM Plex Sans 1"/>
              </a:endParaRPr>
            </a:p>
          </p:txBody>
        </p:sp>
        <p:sp>
          <p:nvSpPr>
            <p:cNvPr id="8" name="TextBox 8"/>
            <p:cNvSpPr txBox="1"/>
            <p:nvPr/>
          </p:nvSpPr>
          <p:spPr>
            <a:xfrm>
              <a:off x="848376" y="843137"/>
              <a:ext cx="3170880" cy="937683"/>
            </a:xfrm>
            <a:prstGeom prst="rect">
              <a:avLst/>
            </a:prstGeom>
          </p:spPr>
          <p:txBody>
            <a:bodyPr lIns="0" tIns="0" rIns="0" bIns="0" rtlCol="0" anchor="t">
              <a:spAutoFit/>
            </a:bodyPr>
            <a:lstStyle/>
            <a:p>
              <a:pPr marL="0" lvl="0" indent="0" algn="r">
                <a:lnSpc>
                  <a:spcPts val="2749"/>
                </a:lnSpc>
              </a:pPr>
              <a:r>
                <a:rPr lang="en-US" sz="2499">
                  <a:solidFill>
                    <a:srgbClr val="EDDBAB"/>
                  </a:solidFill>
                  <a:latin typeface="Cooper BT Light"/>
                  <a:ea typeface="Cooper BT Light"/>
                  <a:cs typeface="Cooper BT Light"/>
                  <a:sym typeface="Cooper BT Light"/>
                </a:rPr>
                <a:t>Explore the Outdoors</a:t>
              </a:r>
            </a:p>
          </p:txBody>
        </p:sp>
      </p:grpSp>
      <p:sp>
        <p:nvSpPr>
          <p:cNvPr id="9" name="TextBox 9"/>
          <p:cNvSpPr txBox="1"/>
          <p:nvPr/>
        </p:nvSpPr>
        <p:spPr>
          <a:xfrm rot="2230860">
            <a:off x="6702527" y="124233"/>
            <a:ext cx="15181" cy="39531"/>
          </a:xfrm>
          <a:prstGeom prst="rect">
            <a:avLst/>
          </a:prstGeom>
        </p:spPr>
        <p:txBody>
          <a:bodyPr lIns="0" tIns="0" rIns="0" bIns="0" rtlCol="0" anchor="t">
            <a:spAutoFit/>
          </a:bodyPr>
          <a:lstStyle/>
          <a:p>
            <a:pPr algn="l">
              <a:lnSpc>
                <a:spcPts val="274"/>
              </a:lnSpc>
            </a:pPr>
            <a:r>
              <a:rPr lang="en-US" sz="196" i="1" spc="3">
                <a:solidFill>
                  <a:srgbClr val="D7C29E"/>
                </a:solidFill>
                <a:latin typeface="Montserrat Italics"/>
                <a:ea typeface="Montserrat Italics"/>
                <a:cs typeface="Montserrat Italics"/>
                <a:sym typeface="Montserrat Italics"/>
              </a:rPr>
              <a:t>1</a:t>
            </a:r>
          </a:p>
        </p:txBody>
      </p:sp>
      <p:sp>
        <p:nvSpPr>
          <p:cNvPr id="10" name="TextBox 10"/>
          <p:cNvSpPr txBox="1"/>
          <p:nvPr/>
        </p:nvSpPr>
        <p:spPr>
          <a:xfrm rot="2385660">
            <a:off x="6711589" y="132158"/>
            <a:ext cx="15210" cy="39502"/>
          </a:xfrm>
          <a:prstGeom prst="rect">
            <a:avLst/>
          </a:prstGeom>
        </p:spPr>
        <p:txBody>
          <a:bodyPr lIns="0" tIns="0" rIns="0" bIns="0" rtlCol="0" anchor="t">
            <a:spAutoFit/>
          </a:bodyPr>
          <a:lstStyle/>
          <a:p>
            <a:pPr algn="l">
              <a:lnSpc>
                <a:spcPts val="274"/>
              </a:lnSpc>
            </a:pPr>
            <a:r>
              <a:rPr lang="en-US" sz="196" i="1" spc="3">
                <a:solidFill>
                  <a:srgbClr val="D7C29E"/>
                </a:solidFill>
                <a:latin typeface="Montserrat Italics"/>
                <a:ea typeface="Montserrat Italics"/>
                <a:cs typeface="Montserrat Italics"/>
                <a:sym typeface="Montserrat Italics"/>
              </a:rPr>
              <a:t>6</a:t>
            </a:r>
          </a:p>
        </p:txBody>
      </p:sp>
      <p:sp>
        <p:nvSpPr>
          <p:cNvPr id="11" name="TextBox 11"/>
          <p:cNvSpPr txBox="1"/>
          <p:nvPr/>
        </p:nvSpPr>
        <p:spPr>
          <a:xfrm rot="2542380">
            <a:off x="6720241" y="139636"/>
            <a:ext cx="15240" cy="39468"/>
          </a:xfrm>
          <a:prstGeom prst="rect">
            <a:avLst/>
          </a:prstGeom>
        </p:spPr>
        <p:txBody>
          <a:bodyPr lIns="0" tIns="0" rIns="0" bIns="0" rtlCol="0" anchor="t">
            <a:spAutoFit/>
          </a:bodyPr>
          <a:lstStyle/>
          <a:p>
            <a:pPr algn="l">
              <a:lnSpc>
                <a:spcPts val="274"/>
              </a:lnSpc>
            </a:pPr>
            <a:r>
              <a:rPr lang="en-US" sz="195" i="1" spc="3">
                <a:solidFill>
                  <a:srgbClr val="D7C29E"/>
                </a:solidFill>
                <a:latin typeface="Montserrat Italics"/>
                <a:ea typeface="Montserrat Italics"/>
                <a:cs typeface="Montserrat Italics"/>
                <a:sym typeface="Montserrat Italics"/>
              </a:rPr>
              <a:t>5</a:t>
            </a:r>
          </a:p>
        </p:txBody>
      </p:sp>
      <p:sp>
        <p:nvSpPr>
          <p:cNvPr id="12" name="TextBox 12"/>
          <p:cNvSpPr txBox="1"/>
          <p:nvPr/>
        </p:nvSpPr>
        <p:spPr>
          <a:xfrm rot="2699400">
            <a:off x="6728571" y="147460"/>
            <a:ext cx="15257" cy="39434"/>
          </a:xfrm>
          <a:prstGeom prst="rect">
            <a:avLst/>
          </a:prstGeom>
        </p:spPr>
        <p:txBody>
          <a:bodyPr lIns="0" tIns="0" rIns="0" bIns="0" rtlCol="0" anchor="t">
            <a:spAutoFit/>
          </a:bodyPr>
          <a:lstStyle/>
          <a:p>
            <a:pPr algn="l">
              <a:lnSpc>
                <a:spcPts val="273"/>
              </a:lnSpc>
            </a:pPr>
            <a:r>
              <a:rPr lang="en-US" sz="195" i="1" spc="3">
                <a:solidFill>
                  <a:srgbClr val="D7C29E"/>
                </a:solidFill>
                <a:latin typeface="Montserrat Italics"/>
                <a:ea typeface="Montserrat Italics"/>
                <a:cs typeface="Montserrat Italics"/>
                <a:sym typeface="Montserrat Italics"/>
              </a:rPr>
              <a:t>0</a:t>
            </a:r>
          </a:p>
        </p:txBody>
      </p:sp>
      <p:sp>
        <p:nvSpPr>
          <p:cNvPr id="13" name="TextBox 13"/>
          <p:cNvSpPr txBox="1"/>
          <p:nvPr/>
        </p:nvSpPr>
        <p:spPr>
          <a:xfrm rot="2934600">
            <a:off x="6741883" y="158311"/>
            <a:ext cx="8789" cy="39384"/>
          </a:xfrm>
          <a:prstGeom prst="rect">
            <a:avLst/>
          </a:prstGeom>
        </p:spPr>
        <p:txBody>
          <a:bodyPr lIns="0" tIns="0" rIns="0" bIns="0" rtlCol="0" anchor="t">
            <a:spAutoFit/>
          </a:bodyPr>
          <a:lstStyle/>
          <a:p>
            <a:pPr algn="l">
              <a:lnSpc>
                <a:spcPts val="273"/>
              </a:lnSpc>
            </a:pPr>
            <a:r>
              <a:rPr lang="en-US" sz="195" i="1" spc="3">
                <a:solidFill>
                  <a:srgbClr val="D7C29E"/>
                </a:solidFill>
                <a:latin typeface="Montserrat Italics"/>
                <a:ea typeface="Montserrat Italics"/>
                <a:cs typeface="Montserrat Italics"/>
                <a:sym typeface="Montserrat Italics"/>
              </a:rPr>
              <a:t>f</a:t>
            </a:r>
          </a:p>
        </p:txBody>
      </p:sp>
      <p:sp>
        <p:nvSpPr>
          <p:cNvPr id="14" name="TextBox 14"/>
          <p:cNvSpPr txBox="1"/>
          <p:nvPr/>
        </p:nvSpPr>
        <p:spPr>
          <a:xfrm rot="3083220">
            <a:off x="6748729" y="166839"/>
            <a:ext cx="9749" cy="39351"/>
          </a:xfrm>
          <a:prstGeom prst="rect">
            <a:avLst/>
          </a:prstGeom>
        </p:spPr>
        <p:txBody>
          <a:bodyPr lIns="0" tIns="0" rIns="0" bIns="0" rtlCol="0" anchor="t">
            <a:spAutoFit/>
          </a:bodyPr>
          <a:lstStyle/>
          <a:p>
            <a:pPr algn="l">
              <a:lnSpc>
                <a:spcPts val="273"/>
              </a:lnSpc>
            </a:pPr>
            <a:r>
              <a:rPr lang="en-US" sz="195" i="1" spc="3">
                <a:solidFill>
                  <a:srgbClr val="D7C29E"/>
                </a:solidFill>
                <a:latin typeface="Montserrat Italics"/>
                <a:ea typeface="Montserrat Italics"/>
                <a:cs typeface="Montserrat Italics"/>
                <a:sym typeface="Montserrat Italics"/>
              </a:rPr>
              <a:t>t</a:t>
            </a:r>
          </a:p>
        </p:txBody>
      </p:sp>
      <p:sp>
        <p:nvSpPr>
          <p:cNvPr id="15" name="TextBox 15"/>
          <p:cNvSpPr txBox="1"/>
          <p:nvPr/>
        </p:nvSpPr>
        <p:spPr>
          <a:xfrm rot="3157860">
            <a:off x="6753735" y="173338"/>
            <a:ext cx="9062" cy="39338"/>
          </a:xfrm>
          <a:prstGeom prst="rect">
            <a:avLst/>
          </a:prstGeom>
        </p:spPr>
        <p:txBody>
          <a:bodyPr lIns="0" tIns="0" rIns="0" bIns="0" rtlCol="0" anchor="t">
            <a:spAutoFit/>
          </a:bodyPr>
          <a:lstStyle/>
          <a:p>
            <a:pPr algn="l">
              <a:lnSpc>
                <a:spcPts val="273"/>
              </a:lnSpc>
            </a:pPr>
            <a:r>
              <a:rPr lang="en-US" sz="195" i="1" spc="3">
                <a:solidFill>
                  <a:srgbClr val="D7C29E"/>
                </a:solidFill>
                <a:latin typeface="Montserrat Italics"/>
                <a:ea typeface="Montserrat Italics"/>
                <a:cs typeface="Montserrat Italics"/>
                <a:sym typeface="Montserrat Italics"/>
              </a:rPr>
              <a:t>.</a:t>
            </a:r>
          </a:p>
        </p:txBody>
      </p:sp>
      <p:grpSp>
        <p:nvGrpSpPr>
          <p:cNvPr id="16" name="Group 16"/>
          <p:cNvGrpSpPr/>
          <p:nvPr/>
        </p:nvGrpSpPr>
        <p:grpSpPr>
          <a:xfrm>
            <a:off x="571594" y="250176"/>
            <a:ext cx="6277639" cy="8875222"/>
            <a:chOff x="0" y="0"/>
            <a:chExt cx="9496664" cy="12950336"/>
          </a:xfrm>
        </p:grpSpPr>
        <p:grpSp>
          <p:nvGrpSpPr>
            <p:cNvPr id="17" name="Group 17"/>
            <p:cNvGrpSpPr>
              <a:grpSpLocks noChangeAspect="1"/>
            </p:cNvGrpSpPr>
            <p:nvPr/>
          </p:nvGrpSpPr>
          <p:grpSpPr>
            <a:xfrm>
              <a:off x="0" y="0"/>
              <a:ext cx="9496664" cy="12950336"/>
              <a:chOff x="0" y="0"/>
              <a:chExt cx="16186150" cy="22072600"/>
            </a:xfrm>
          </p:grpSpPr>
          <p:sp>
            <p:nvSpPr>
              <p:cNvPr id="18" name="Freeform 18"/>
              <p:cNvSpPr/>
              <p:nvPr/>
            </p:nvSpPr>
            <p:spPr>
              <a:xfrm>
                <a:off x="372999" y="327406"/>
                <a:ext cx="15465552" cy="16581120"/>
              </a:xfrm>
              <a:custGeom>
                <a:avLst/>
                <a:gdLst/>
                <a:ahLst/>
                <a:cxnLst/>
                <a:rect l="l" t="t" r="r" b="b"/>
                <a:pathLst>
                  <a:path w="15465552" h="16581120">
                    <a:moveTo>
                      <a:pt x="0" y="16581120"/>
                    </a:moveTo>
                    <a:lnTo>
                      <a:pt x="15465552" y="16581120"/>
                    </a:lnTo>
                    <a:lnTo>
                      <a:pt x="15465552" y="0"/>
                    </a:lnTo>
                    <a:lnTo>
                      <a:pt x="0" y="0"/>
                    </a:lnTo>
                    <a:close/>
                  </a:path>
                </a:pathLst>
              </a:custGeom>
              <a:solidFill>
                <a:srgbClr val="FFFFFF"/>
              </a:solidFill>
            </p:spPr>
            <p:txBody>
              <a:bodyPr/>
              <a:lstStyle/>
              <a:p>
                <a:endParaRPr lang="en-US"/>
              </a:p>
            </p:txBody>
          </p:sp>
          <p:sp>
            <p:nvSpPr>
              <p:cNvPr id="19" name="Freeform 19"/>
              <p:cNvSpPr/>
              <p:nvPr/>
            </p:nvSpPr>
            <p:spPr>
              <a:xfrm>
                <a:off x="372999" y="327406"/>
                <a:ext cx="15465552" cy="16581120"/>
              </a:xfrm>
              <a:custGeom>
                <a:avLst/>
                <a:gdLst/>
                <a:ahLst/>
                <a:cxnLst/>
                <a:rect l="l" t="t" r="r" b="b"/>
                <a:pathLst>
                  <a:path w="15465552" h="16581120">
                    <a:moveTo>
                      <a:pt x="0" y="0"/>
                    </a:moveTo>
                    <a:lnTo>
                      <a:pt x="0" y="16581120"/>
                    </a:lnTo>
                    <a:lnTo>
                      <a:pt x="15465552" y="16581120"/>
                    </a:lnTo>
                    <a:lnTo>
                      <a:pt x="15465552" y="0"/>
                    </a:lnTo>
                    <a:close/>
                  </a:path>
                </a:pathLst>
              </a:custGeom>
              <a:solidFill>
                <a:srgbClr val="FFFFFF"/>
              </a:solidFill>
            </p:spPr>
            <p:txBody>
              <a:bodyPr/>
              <a:lstStyle/>
              <a:p>
                <a:endParaRPr lang="en-US"/>
              </a:p>
            </p:txBody>
          </p:sp>
          <p:sp>
            <p:nvSpPr>
              <p:cNvPr id="20" name="Freeform 20"/>
              <p:cNvSpPr/>
              <p:nvPr/>
            </p:nvSpPr>
            <p:spPr>
              <a:xfrm>
                <a:off x="372999" y="327406"/>
                <a:ext cx="15444851" cy="16540733"/>
              </a:xfrm>
              <a:custGeom>
                <a:avLst/>
                <a:gdLst/>
                <a:ahLst/>
                <a:cxnLst/>
                <a:rect l="l" t="t" r="r" b="b"/>
                <a:pathLst>
                  <a:path w="15444851" h="16540733">
                    <a:moveTo>
                      <a:pt x="0" y="0"/>
                    </a:moveTo>
                    <a:lnTo>
                      <a:pt x="0" y="16540733"/>
                    </a:lnTo>
                    <a:lnTo>
                      <a:pt x="15444851" y="16540733"/>
                    </a:lnTo>
                    <a:lnTo>
                      <a:pt x="15444851" y="0"/>
                    </a:lnTo>
                    <a:close/>
                  </a:path>
                </a:pathLst>
              </a:custGeom>
              <a:solidFill>
                <a:srgbClr val="CCCCCC"/>
              </a:solidFill>
            </p:spPr>
            <p:txBody>
              <a:bodyPr/>
              <a:lstStyle/>
              <a:p>
                <a:endParaRPr lang="en-US"/>
              </a:p>
            </p:txBody>
          </p:sp>
        </p:grpSp>
        <p:sp>
          <p:nvSpPr>
            <p:cNvPr id="21" name="Freeform 21"/>
            <p:cNvSpPr/>
            <p:nvPr/>
          </p:nvSpPr>
          <p:spPr>
            <a:xfrm>
              <a:off x="218844" y="192098"/>
              <a:ext cx="9061423" cy="9704460"/>
            </a:xfrm>
            <a:custGeom>
              <a:avLst/>
              <a:gdLst/>
              <a:ahLst/>
              <a:cxnLst/>
              <a:rect l="l" t="t" r="r" b="b"/>
              <a:pathLst>
                <a:path w="9061423" h="9704460">
                  <a:moveTo>
                    <a:pt x="0" y="0"/>
                  </a:moveTo>
                  <a:lnTo>
                    <a:pt x="9061424" y="0"/>
                  </a:lnTo>
                  <a:lnTo>
                    <a:pt x="9061424" y="9704460"/>
                  </a:lnTo>
                  <a:lnTo>
                    <a:pt x="0" y="9704460"/>
                  </a:lnTo>
                  <a:lnTo>
                    <a:pt x="0" y="0"/>
                  </a:lnTo>
                  <a:close/>
                </a:path>
              </a:pathLst>
            </a:custGeom>
            <a:blipFill>
              <a:blip r:embed="rId2"/>
              <a:stretch>
                <a:fillRect l="-270" t="-379" r="-243" b="-235"/>
              </a:stretch>
            </a:blipFill>
          </p:spPr>
          <p:txBody>
            <a:bodyPr/>
            <a:lstStyle/>
            <a:p>
              <a:endParaRPr lang="en-US"/>
            </a:p>
          </p:txBody>
        </p:sp>
        <p:sp>
          <p:nvSpPr>
            <p:cNvPr id="22" name="Freeform 22"/>
            <p:cNvSpPr/>
            <p:nvPr/>
          </p:nvSpPr>
          <p:spPr>
            <a:xfrm>
              <a:off x="175165" y="139382"/>
              <a:ext cx="9146334" cy="9798352"/>
            </a:xfrm>
            <a:custGeom>
              <a:avLst/>
              <a:gdLst/>
              <a:ahLst/>
              <a:cxnLst/>
              <a:rect l="l" t="t" r="r" b="b"/>
              <a:pathLst>
                <a:path w="9146334" h="9798352">
                  <a:moveTo>
                    <a:pt x="0" y="0"/>
                  </a:moveTo>
                  <a:lnTo>
                    <a:pt x="9146334" y="0"/>
                  </a:lnTo>
                  <a:lnTo>
                    <a:pt x="9146334" y="9798352"/>
                  </a:lnTo>
                  <a:lnTo>
                    <a:pt x="0" y="97983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3" name="Group 23"/>
            <p:cNvGrpSpPr/>
            <p:nvPr/>
          </p:nvGrpSpPr>
          <p:grpSpPr>
            <a:xfrm>
              <a:off x="276925" y="9588896"/>
              <a:ext cx="1195988" cy="255371"/>
              <a:chOff x="0" y="0"/>
              <a:chExt cx="2717927" cy="580339"/>
            </a:xfrm>
          </p:grpSpPr>
          <p:sp>
            <p:nvSpPr>
              <p:cNvPr id="24" name="Freeform 24"/>
              <p:cNvSpPr/>
              <p:nvPr/>
            </p:nvSpPr>
            <p:spPr>
              <a:xfrm>
                <a:off x="0" y="0"/>
                <a:ext cx="2717927" cy="580390"/>
              </a:xfrm>
              <a:custGeom>
                <a:avLst/>
                <a:gdLst/>
                <a:ahLst/>
                <a:cxnLst/>
                <a:rect l="l" t="t" r="r" b="b"/>
                <a:pathLst>
                  <a:path w="2717927" h="580390">
                    <a:moveTo>
                      <a:pt x="0" y="0"/>
                    </a:moveTo>
                    <a:lnTo>
                      <a:pt x="0" y="580390"/>
                    </a:lnTo>
                    <a:lnTo>
                      <a:pt x="2717927" y="580390"/>
                    </a:lnTo>
                    <a:lnTo>
                      <a:pt x="2717927" y="0"/>
                    </a:lnTo>
                    <a:lnTo>
                      <a:pt x="0" y="0"/>
                    </a:lnTo>
                    <a:close/>
                  </a:path>
                </a:pathLst>
              </a:custGeom>
              <a:blipFill>
                <a:blip r:embed="rId5"/>
                <a:stretch>
                  <a:fillRect b="8"/>
                </a:stretch>
              </a:blipFill>
            </p:spPr>
            <p:txBody>
              <a:bodyPr/>
              <a:lstStyle/>
              <a:p>
                <a:endParaRPr lang="en-US"/>
              </a:p>
            </p:txBody>
          </p:sp>
        </p:grpSp>
        <p:sp>
          <p:nvSpPr>
            <p:cNvPr id="25" name="Freeform 25"/>
            <p:cNvSpPr/>
            <p:nvPr/>
          </p:nvSpPr>
          <p:spPr>
            <a:xfrm>
              <a:off x="170409" y="143657"/>
              <a:ext cx="9170745" cy="12638980"/>
            </a:xfrm>
            <a:custGeom>
              <a:avLst/>
              <a:gdLst/>
              <a:ahLst/>
              <a:cxnLst/>
              <a:rect l="l" t="t" r="r" b="b"/>
              <a:pathLst>
                <a:path w="9170745" h="12638980">
                  <a:moveTo>
                    <a:pt x="0" y="0"/>
                  </a:moveTo>
                  <a:lnTo>
                    <a:pt x="9170745" y="0"/>
                  </a:lnTo>
                  <a:lnTo>
                    <a:pt x="9170745" y="12638980"/>
                  </a:lnTo>
                  <a:lnTo>
                    <a:pt x="0" y="126389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TextBox 26"/>
            <p:cNvSpPr txBox="1"/>
            <p:nvPr/>
          </p:nvSpPr>
          <p:spPr>
            <a:xfrm rot="4520100">
              <a:off x="1832846" y="5262206"/>
              <a:ext cx="53012" cy="97186"/>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S</a:t>
              </a:r>
            </a:p>
          </p:txBody>
        </p:sp>
        <p:sp>
          <p:nvSpPr>
            <p:cNvPr id="27" name="TextBox 27"/>
            <p:cNvSpPr txBox="1"/>
            <p:nvPr/>
          </p:nvSpPr>
          <p:spPr>
            <a:xfrm rot="4520100">
              <a:off x="5182656" y="3759658"/>
              <a:ext cx="40723" cy="97219"/>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c</a:t>
              </a:r>
            </a:p>
          </p:txBody>
        </p:sp>
        <p:sp>
          <p:nvSpPr>
            <p:cNvPr id="28" name="TextBox 28"/>
            <p:cNvSpPr txBox="1"/>
            <p:nvPr/>
          </p:nvSpPr>
          <p:spPr>
            <a:xfrm rot="4520100">
              <a:off x="5445615" y="5214005"/>
              <a:ext cx="33492" cy="97191"/>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r</a:t>
              </a:r>
            </a:p>
          </p:txBody>
        </p:sp>
        <p:sp>
          <p:nvSpPr>
            <p:cNvPr id="29" name="TextBox 29"/>
            <p:cNvSpPr txBox="1"/>
            <p:nvPr/>
          </p:nvSpPr>
          <p:spPr>
            <a:xfrm rot="4520100">
              <a:off x="7264773" y="2647352"/>
              <a:ext cx="171130" cy="102551"/>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Tail</a:t>
              </a:r>
            </a:p>
          </p:txBody>
        </p:sp>
        <p:sp>
          <p:nvSpPr>
            <p:cNvPr id="30" name="TextBox 30"/>
            <p:cNvSpPr txBox="1"/>
            <p:nvPr/>
          </p:nvSpPr>
          <p:spPr>
            <a:xfrm rot="4466280">
              <a:off x="1847642" y="5308898"/>
              <a:ext cx="47223" cy="97202"/>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o</a:t>
              </a:r>
            </a:p>
          </p:txBody>
        </p:sp>
        <p:sp>
          <p:nvSpPr>
            <p:cNvPr id="31" name="TextBox 31"/>
            <p:cNvSpPr txBox="1"/>
            <p:nvPr/>
          </p:nvSpPr>
          <p:spPr>
            <a:xfrm rot="4466280">
              <a:off x="2531368" y="3356847"/>
              <a:ext cx="95881" cy="97460"/>
            </a:xfrm>
            <a:prstGeom prst="rect">
              <a:avLst/>
            </a:prstGeom>
          </p:spPr>
          <p:txBody>
            <a:bodyPr lIns="0" tIns="0" rIns="0" bIns="0" rtlCol="0" anchor="t">
              <a:spAutoFit/>
            </a:bodyPr>
            <a:lstStyle/>
            <a:p>
              <a:pPr algn="l">
                <a:lnSpc>
                  <a:spcPts val="602"/>
                </a:lnSpc>
              </a:pPr>
              <a:r>
                <a:rPr lang="en-US" sz="430" i="1" spc="24">
                  <a:solidFill>
                    <a:srgbClr val="000000"/>
                  </a:solidFill>
                  <a:latin typeface="Montserrat Italics"/>
                  <a:ea typeface="Montserrat Italics"/>
                  <a:cs typeface="Montserrat Italics"/>
                  <a:sym typeface="Montserrat Italics"/>
                </a:rPr>
                <a:t>ke</a:t>
              </a:r>
            </a:p>
          </p:txBody>
        </p:sp>
        <p:sp>
          <p:nvSpPr>
            <p:cNvPr id="32" name="TextBox 32"/>
            <p:cNvSpPr txBox="1"/>
            <p:nvPr/>
          </p:nvSpPr>
          <p:spPr>
            <a:xfrm rot="4466280">
              <a:off x="4694892" y="2131570"/>
              <a:ext cx="34123" cy="97392"/>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r</a:t>
              </a:r>
            </a:p>
          </p:txBody>
        </p:sp>
        <p:sp>
          <p:nvSpPr>
            <p:cNvPr id="33" name="TextBox 33"/>
            <p:cNvSpPr txBox="1"/>
            <p:nvPr/>
          </p:nvSpPr>
          <p:spPr>
            <a:xfrm rot="3967560">
              <a:off x="1256624" y="7675282"/>
              <a:ext cx="69666" cy="97527"/>
            </a:xfrm>
            <a:prstGeom prst="rect">
              <a:avLst/>
            </a:prstGeom>
          </p:spPr>
          <p:txBody>
            <a:bodyPr lIns="0" tIns="0" rIns="0" bIns="0" rtlCol="0" anchor="t">
              <a:spAutoFit/>
            </a:bodyPr>
            <a:lstStyle/>
            <a:p>
              <a:pPr algn="l">
                <a:lnSpc>
                  <a:spcPts val="603"/>
                </a:lnSpc>
              </a:pPr>
              <a:r>
                <a:rPr lang="en-US" sz="431" i="1" spc="8">
                  <a:solidFill>
                    <a:srgbClr val="000000"/>
                  </a:solidFill>
                  <a:latin typeface="Montserrat Italics"/>
                  <a:ea typeface="Montserrat Italics"/>
                  <a:cs typeface="Montserrat Italics"/>
                  <a:sym typeface="Montserrat Italics"/>
                </a:rPr>
                <a:t>ld</a:t>
              </a:r>
            </a:p>
          </p:txBody>
        </p:sp>
        <p:sp>
          <p:nvSpPr>
            <p:cNvPr id="34" name="TextBox 34"/>
            <p:cNvSpPr txBox="1"/>
            <p:nvPr/>
          </p:nvSpPr>
          <p:spPr>
            <a:xfrm rot="3967560">
              <a:off x="2006920" y="5449966"/>
              <a:ext cx="89024" cy="97828"/>
            </a:xfrm>
            <a:prstGeom prst="rect">
              <a:avLst/>
            </a:prstGeom>
          </p:spPr>
          <p:txBody>
            <a:bodyPr lIns="0" tIns="0" rIns="0" bIns="0" rtlCol="0" anchor="t">
              <a:spAutoFit/>
            </a:bodyPr>
            <a:lstStyle/>
            <a:p>
              <a:pPr algn="l">
                <a:lnSpc>
                  <a:spcPts val="603"/>
                </a:lnSpc>
              </a:pPr>
              <a:r>
                <a:rPr lang="en-US" sz="431" i="1" spc="8">
                  <a:solidFill>
                    <a:srgbClr val="000000"/>
                  </a:solidFill>
                  <a:latin typeface="Montserrat Italics"/>
                  <a:ea typeface="Montserrat Italics"/>
                  <a:cs typeface="Montserrat Italics"/>
                  <a:sym typeface="Montserrat Italics"/>
                </a:rPr>
                <a:t>ail</a:t>
              </a:r>
            </a:p>
          </p:txBody>
        </p:sp>
        <p:sp>
          <p:nvSpPr>
            <p:cNvPr id="35" name="TextBox 35"/>
            <p:cNvSpPr txBox="1"/>
            <p:nvPr/>
          </p:nvSpPr>
          <p:spPr>
            <a:xfrm rot="3967560">
              <a:off x="1792362" y="5469123"/>
              <a:ext cx="71974" cy="100349"/>
            </a:xfrm>
            <a:prstGeom prst="rect">
              <a:avLst/>
            </a:prstGeom>
          </p:spPr>
          <p:txBody>
            <a:bodyPr lIns="0" tIns="0" rIns="0" bIns="0" rtlCol="0" anchor="t">
              <a:spAutoFit/>
            </a:bodyPr>
            <a:lstStyle/>
            <a:p>
              <a:pPr algn="l">
                <a:lnSpc>
                  <a:spcPts val="603"/>
                </a:lnSpc>
              </a:pPr>
              <a:r>
                <a:rPr lang="en-US" sz="431" i="1" spc="8">
                  <a:solidFill>
                    <a:srgbClr val="000000"/>
                  </a:solidFill>
                  <a:latin typeface="Montserrat Italics"/>
                  <a:ea typeface="Montserrat Italics"/>
                  <a:cs typeface="Montserrat Italics"/>
                  <a:sym typeface="Montserrat Italics"/>
                </a:rPr>
                <a:t>ul</a:t>
              </a:r>
            </a:p>
          </p:txBody>
        </p:sp>
        <p:sp>
          <p:nvSpPr>
            <p:cNvPr id="36" name="TextBox 36"/>
            <p:cNvSpPr txBox="1"/>
            <p:nvPr/>
          </p:nvSpPr>
          <p:spPr>
            <a:xfrm rot="4164960">
              <a:off x="1888263" y="5411379"/>
              <a:ext cx="46647" cy="97320"/>
            </a:xfrm>
            <a:prstGeom prst="rect">
              <a:avLst/>
            </a:prstGeom>
          </p:spPr>
          <p:txBody>
            <a:bodyPr lIns="0" tIns="0" rIns="0" bIns="0" rtlCol="0" anchor="t">
              <a:spAutoFit/>
            </a:bodyPr>
            <a:lstStyle/>
            <a:p>
              <a:pPr algn="l">
                <a:lnSpc>
                  <a:spcPts val="603"/>
                </a:lnSpc>
              </a:pPr>
              <a:r>
                <a:rPr lang="en-US" sz="430" i="1" spc="8">
                  <a:solidFill>
                    <a:srgbClr val="000000"/>
                  </a:solidFill>
                  <a:latin typeface="Montserrat Italics"/>
                  <a:ea typeface="Montserrat Italics"/>
                  <a:cs typeface="Montserrat Italics"/>
                  <a:sym typeface="Montserrat Italics"/>
                </a:rPr>
                <a:t>e</a:t>
              </a:r>
            </a:p>
          </p:txBody>
        </p:sp>
        <p:sp>
          <p:nvSpPr>
            <p:cNvPr id="37" name="TextBox 37"/>
            <p:cNvSpPr txBox="1"/>
            <p:nvPr/>
          </p:nvSpPr>
          <p:spPr>
            <a:xfrm rot="4164960">
              <a:off x="2582015" y="3503220"/>
              <a:ext cx="72896" cy="97627"/>
            </a:xfrm>
            <a:prstGeom prst="rect">
              <a:avLst/>
            </a:prstGeom>
          </p:spPr>
          <p:txBody>
            <a:bodyPr lIns="0" tIns="0" rIns="0" bIns="0" rtlCol="0" anchor="t">
              <a:spAutoFit/>
            </a:bodyPr>
            <a:lstStyle/>
            <a:p>
              <a:pPr algn="l">
                <a:lnSpc>
                  <a:spcPts val="603"/>
                </a:lnSpc>
              </a:pPr>
              <a:r>
                <a:rPr lang="en-US" sz="430" i="1" spc="26">
                  <a:solidFill>
                    <a:srgbClr val="000000"/>
                  </a:solidFill>
                  <a:latin typeface="Montserrat Italics"/>
                  <a:ea typeface="Montserrat Italics"/>
                  <a:cs typeface="Montserrat Italics"/>
                  <a:sym typeface="Montserrat Italics"/>
                </a:rPr>
                <a:t>ie</a:t>
              </a:r>
            </a:p>
          </p:txBody>
        </p:sp>
        <p:sp>
          <p:nvSpPr>
            <p:cNvPr id="38" name="TextBox 38"/>
            <p:cNvSpPr txBox="1"/>
            <p:nvPr/>
          </p:nvSpPr>
          <p:spPr>
            <a:xfrm rot="4164960">
              <a:off x="4602368" y="1752952"/>
              <a:ext cx="101380" cy="97588"/>
            </a:xfrm>
            <a:prstGeom prst="rect">
              <a:avLst/>
            </a:prstGeom>
          </p:spPr>
          <p:txBody>
            <a:bodyPr lIns="0" tIns="0" rIns="0" bIns="0" rtlCol="0" anchor="t">
              <a:spAutoFit/>
            </a:bodyPr>
            <a:lstStyle/>
            <a:p>
              <a:pPr algn="l">
                <a:lnSpc>
                  <a:spcPts val="603"/>
                </a:lnSpc>
              </a:pPr>
              <a:r>
                <a:rPr lang="en-US" sz="430" i="1" spc="10">
                  <a:solidFill>
                    <a:srgbClr val="000000"/>
                  </a:solidFill>
                  <a:latin typeface="Montserrat Italics"/>
                  <a:ea typeface="Montserrat Italics"/>
                  <a:cs typeface="Montserrat Italics"/>
                  <a:sym typeface="Montserrat Italics"/>
                </a:rPr>
                <a:t>Ba</a:t>
              </a:r>
            </a:p>
          </p:txBody>
        </p:sp>
        <p:sp>
          <p:nvSpPr>
            <p:cNvPr id="39" name="TextBox 39"/>
            <p:cNvSpPr txBox="1"/>
            <p:nvPr/>
          </p:nvSpPr>
          <p:spPr>
            <a:xfrm rot="4164960">
              <a:off x="7649250" y="1748347"/>
              <a:ext cx="68090" cy="97739"/>
            </a:xfrm>
            <a:prstGeom prst="rect">
              <a:avLst/>
            </a:prstGeom>
          </p:spPr>
          <p:txBody>
            <a:bodyPr lIns="0" tIns="0" rIns="0" bIns="0" rtlCol="0" anchor="t">
              <a:spAutoFit/>
            </a:bodyPr>
            <a:lstStyle/>
            <a:p>
              <a:pPr algn="l">
                <a:lnSpc>
                  <a:spcPts val="603"/>
                </a:lnSpc>
              </a:pPr>
              <a:r>
                <a:rPr lang="en-US" sz="430" i="1" spc="8">
                  <a:solidFill>
                    <a:srgbClr val="000000"/>
                  </a:solidFill>
                  <a:latin typeface="Montserrat Italics"/>
                  <a:ea typeface="Montserrat Italics"/>
                  <a:cs typeface="Montserrat Italics"/>
                  <a:sym typeface="Montserrat Italics"/>
                </a:rPr>
                <a:t>vi</a:t>
              </a:r>
            </a:p>
          </p:txBody>
        </p:sp>
        <p:sp>
          <p:nvSpPr>
            <p:cNvPr id="40" name="TextBox 40"/>
            <p:cNvSpPr txBox="1"/>
            <p:nvPr/>
          </p:nvSpPr>
          <p:spPr>
            <a:xfrm rot="3431940">
              <a:off x="1921730" y="5481241"/>
              <a:ext cx="73807" cy="97689"/>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Tr</a:t>
              </a:r>
            </a:p>
          </p:txBody>
        </p:sp>
        <p:sp>
          <p:nvSpPr>
            <p:cNvPr id="41" name="TextBox 41"/>
            <p:cNvSpPr txBox="1"/>
            <p:nvPr/>
          </p:nvSpPr>
          <p:spPr>
            <a:xfrm rot="3431940">
              <a:off x="5036718" y="5785578"/>
              <a:ext cx="95233" cy="100159"/>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en</a:t>
              </a:r>
            </a:p>
          </p:txBody>
        </p:sp>
        <p:sp>
          <p:nvSpPr>
            <p:cNvPr id="42" name="TextBox 42"/>
            <p:cNvSpPr txBox="1"/>
            <p:nvPr/>
          </p:nvSpPr>
          <p:spPr>
            <a:xfrm rot="3431940">
              <a:off x="5485584" y="4371668"/>
              <a:ext cx="52481" cy="98331"/>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S</a:t>
              </a:r>
            </a:p>
          </p:txBody>
        </p:sp>
        <p:sp>
          <p:nvSpPr>
            <p:cNvPr id="43" name="TextBox 43"/>
            <p:cNvSpPr txBox="1"/>
            <p:nvPr/>
          </p:nvSpPr>
          <p:spPr>
            <a:xfrm rot="-1262880">
              <a:off x="5177775" y="1017869"/>
              <a:ext cx="58841" cy="98946"/>
            </a:xfrm>
            <a:prstGeom prst="rect">
              <a:avLst/>
            </a:prstGeom>
          </p:spPr>
          <p:txBody>
            <a:bodyPr lIns="0" tIns="0" rIns="0" bIns="0" rtlCol="0" anchor="t">
              <a:spAutoFit/>
            </a:bodyPr>
            <a:lstStyle/>
            <a:p>
              <a:pPr algn="l">
                <a:lnSpc>
                  <a:spcPts val="614"/>
                </a:lnSpc>
              </a:pPr>
              <a:r>
                <a:rPr lang="en-US" sz="438" i="1" spc="8">
                  <a:solidFill>
                    <a:srgbClr val="000000"/>
                  </a:solidFill>
                  <a:latin typeface="Montserrat Italics"/>
                  <a:ea typeface="Montserrat Italics"/>
                  <a:cs typeface="Montserrat Italics"/>
                  <a:sym typeface="Montserrat Italics"/>
                </a:rPr>
                <a:t>D</a:t>
              </a:r>
            </a:p>
          </p:txBody>
        </p:sp>
        <p:sp>
          <p:nvSpPr>
            <p:cNvPr id="44" name="TextBox 44"/>
            <p:cNvSpPr txBox="1"/>
            <p:nvPr/>
          </p:nvSpPr>
          <p:spPr>
            <a:xfrm rot="-832560">
              <a:off x="5234032" y="993224"/>
              <a:ext cx="111082" cy="100695"/>
            </a:xfrm>
            <a:prstGeom prst="rect">
              <a:avLst/>
            </a:prstGeom>
          </p:spPr>
          <p:txBody>
            <a:bodyPr lIns="0" tIns="0" rIns="0" bIns="0" rtlCol="0" anchor="t">
              <a:spAutoFit/>
            </a:bodyPr>
            <a:lstStyle/>
            <a:p>
              <a:pPr algn="l">
                <a:lnSpc>
                  <a:spcPts val="615"/>
                </a:lnSpc>
              </a:pPr>
              <a:r>
                <a:rPr lang="en-US" sz="439" i="1" spc="259">
                  <a:solidFill>
                    <a:srgbClr val="000000"/>
                  </a:solidFill>
                  <a:latin typeface="Montserrat Italics"/>
                  <a:ea typeface="Montserrat Italics"/>
                  <a:cs typeface="Montserrat Italics"/>
                  <a:sym typeface="Montserrat Italics"/>
                </a:rPr>
                <a:t>ai</a:t>
              </a:r>
            </a:p>
          </p:txBody>
        </p:sp>
        <p:sp>
          <p:nvSpPr>
            <p:cNvPr id="45" name="TextBox 45"/>
            <p:cNvSpPr txBox="1"/>
            <p:nvPr/>
          </p:nvSpPr>
          <p:spPr>
            <a:xfrm rot="-642780">
              <a:off x="5277298" y="990117"/>
              <a:ext cx="44747" cy="99153"/>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v</a:t>
              </a:r>
            </a:p>
          </p:txBody>
        </p:sp>
        <p:sp>
          <p:nvSpPr>
            <p:cNvPr id="46" name="TextBox 46"/>
            <p:cNvSpPr txBox="1"/>
            <p:nvPr/>
          </p:nvSpPr>
          <p:spPr>
            <a:xfrm rot="-592440">
              <a:off x="5343427" y="979146"/>
              <a:ext cx="39410" cy="99164"/>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s</a:t>
              </a:r>
            </a:p>
          </p:txBody>
        </p:sp>
        <p:sp>
          <p:nvSpPr>
            <p:cNvPr id="47" name="TextBox 47"/>
            <p:cNvSpPr txBox="1"/>
            <p:nvPr/>
          </p:nvSpPr>
          <p:spPr>
            <a:xfrm rot="-592440">
              <a:off x="5709254" y="925301"/>
              <a:ext cx="47295" cy="99326"/>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p</a:t>
              </a:r>
            </a:p>
          </p:txBody>
        </p:sp>
        <p:sp>
          <p:nvSpPr>
            <p:cNvPr id="48" name="TextBox 48"/>
            <p:cNvSpPr txBox="1"/>
            <p:nvPr/>
          </p:nvSpPr>
          <p:spPr>
            <a:xfrm rot="-448200">
              <a:off x="4381766" y="4434418"/>
              <a:ext cx="45669" cy="99443"/>
            </a:xfrm>
            <a:prstGeom prst="rect">
              <a:avLst/>
            </a:prstGeom>
          </p:spPr>
          <p:txBody>
            <a:bodyPr lIns="0" tIns="0" rIns="0" bIns="0" rtlCol="0" anchor="t">
              <a:spAutoFit/>
            </a:bodyPr>
            <a:lstStyle/>
            <a:p>
              <a:pPr algn="l">
                <a:lnSpc>
                  <a:spcPts val="615"/>
                </a:lnSpc>
              </a:pPr>
              <a:r>
                <a:rPr lang="en-US" sz="439" i="1" spc="351">
                  <a:solidFill>
                    <a:srgbClr val="000000"/>
                  </a:solidFill>
                  <a:latin typeface="Montserrat Italics"/>
                  <a:ea typeface="Montserrat Italics"/>
                  <a:cs typeface="Montserrat Italics"/>
                  <a:sym typeface="Montserrat Italics"/>
                </a:rPr>
                <a:t>a</a:t>
              </a:r>
            </a:p>
          </p:txBody>
        </p:sp>
        <p:sp>
          <p:nvSpPr>
            <p:cNvPr id="49" name="TextBox 49"/>
            <p:cNvSpPr txBox="1"/>
            <p:nvPr/>
          </p:nvSpPr>
          <p:spPr>
            <a:xfrm rot="-448200">
              <a:off x="4497235" y="4438257"/>
              <a:ext cx="39879" cy="99471"/>
            </a:xfrm>
            <a:prstGeom prst="rect">
              <a:avLst/>
            </a:prstGeom>
          </p:spPr>
          <p:txBody>
            <a:bodyPr lIns="0" tIns="0" rIns="0" bIns="0" rtlCol="0" anchor="t">
              <a:spAutoFit/>
            </a:bodyPr>
            <a:lstStyle/>
            <a:p>
              <a:pPr algn="l">
                <a:lnSpc>
                  <a:spcPts val="615"/>
                </a:lnSpc>
              </a:pPr>
              <a:r>
                <a:rPr lang="en-US" sz="439" i="1" spc="351">
                  <a:solidFill>
                    <a:srgbClr val="000000"/>
                  </a:solidFill>
                  <a:latin typeface="Montserrat Italics"/>
                  <a:ea typeface="Montserrat Italics"/>
                  <a:cs typeface="Montserrat Italics"/>
                  <a:sym typeface="Montserrat Italics"/>
                </a:rPr>
                <a:t>s</a:t>
              </a:r>
            </a:p>
          </p:txBody>
        </p:sp>
        <p:sp>
          <p:nvSpPr>
            <p:cNvPr id="50" name="TextBox 50"/>
            <p:cNvSpPr txBox="1"/>
            <p:nvPr/>
          </p:nvSpPr>
          <p:spPr>
            <a:xfrm rot="-448200">
              <a:off x="5396364" y="964512"/>
              <a:ext cx="173947" cy="99192"/>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Mine</a:t>
              </a:r>
            </a:p>
          </p:txBody>
        </p:sp>
        <p:sp>
          <p:nvSpPr>
            <p:cNvPr id="51" name="TextBox 51"/>
            <p:cNvSpPr txBox="1"/>
            <p:nvPr/>
          </p:nvSpPr>
          <p:spPr>
            <a:xfrm rot="-448200">
              <a:off x="7908239" y="1952106"/>
              <a:ext cx="137627" cy="99242"/>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oop</a:t>
              </a:r>
            </a:p>
          </p:txBody>
        </p:sp>
        <p:sp>
          <p:nvSpPr>
            <p:cNvPr id="52" name="TextBox 52"/>
            <p:cNvSpPr txBox="1"/>
            <p:nvPr/>
          </p:nvSpPr>
          <p:spPr>
            <a:xfrm rot="-698280">
              <a:off x="5582190" y="945089"/>
              <a:ext cx="42221" cy="99136"/>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L</a:t>
              </a:r>
            </a:p>
          </p:txBody>
        </p:sp>
        <p:sp>
          <p:nvSpPr>
            <p:cNvPr id="53" name="TextBox 53"/>
            <p:cNvSpPr txBox="1"/>
            <p:nvPr/>
          </p:nvSpPr>
          <p:spPr>
            <a:xfrm rot="-698280">
              <a:off x="6185750" y="3657713"/>
              <a:ext cx="52543" cy="99181"/>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R</a:t>
              </a:r>
            </a:p>
          </p:txBody>
        </p:sp>
        <p:sp>
          <p:nvSpPr>
            <p:cNvPr id="54" name="TextBox 54"/>
            <p:cNvSpPr txBox="1"/>
            <p:nvPr/>
          </p:nvSpPr>
          <p:spPr>
            <a:xfrm rot="-344040">
              <a:off x="5624086" y="932575"/>
              <a:ext cx="88572" cy="101813"/>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oo</a:t>
              </a:r>
            </a:p>
          </p:txBody>
        </p:sp>
        <p:sp>
          <p:nvSpPr>
            <p:cNvPr id="55" name="TextBox 55"/>
            <p:cNvSpPr txBox="1"/>
            <p:nvPr/>
          </p:nvSpPr>
          <p:spPr>
            <a:xfrm rot="515820">
              <a:off x="5764846" y="922238"/>
              <a:ext cx="70549" cy="99175"/>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Tr</a:t>
              </a:r>
            </a:p>
          </p:txBody>
        </p:sp>
        <p:sp>
          <p:nvSpPr>
            <p:cNvPr id="56" name="TextBox 56"/>
            <p:cNvSpPr txBox="1"/>
            <p:nvPr/>
          </p:nvSpPr>
          <p:spPr>
            <a:xfrm rot="477360">
              <a:off x="4344680" y="4840829"/>
              <a:ext cx="32620" cy="99304"/>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r</a:t>
              </a:r>
            </a:p>
          </p:txBody>
        </p:sp>
        <p:sp>
          <p:nvSpPr>
            <p:cNvPr id="57" name="TextBox 57"/>
            <p:cNvSpPr txBox="1"/>
            <p:nvPr/>
          </p:nvSpPr>
          <p:spPr>
            <a:xfrm rot="477360">
              <a:off x="5834475" y="933904"/>
              <a:ext cx="85409" cy="99186"/>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ail</a:t>
              </a:r>
            </a:p>
          </p:txBody>
        </p:sp>
        <p:sp>
          <p:nvSpPr>
            <p:cNvPr id="58" name="TextBox 58"/>
            <p:cNvSpPr txBox="1"/>
            <p:nvPr/>
          </p:nvSpPr>
          <p:spPr>
            <a:xfrm rot="3144000">
              <a:off x="4352231" y="6796675"/>
              <a:ext cx="53683" cy="97862"/>
            </a:xfrm>
            <a:prstGeom prst="rect">
              <a:avLst/>
            </a:prstGeom>
          </p:spPr>
          <p:txBody>
            <a:bodyPr lIns="0" tIns="0" rIns="0" bIns="0" rtlCol="0" anchor="t">
              <a:spAutoFit/>
            </a:bodyPr>
            <a:lstStyle/>
            <a:p>
              <a:pPr algn="l">
                <a:lnSpc>
                  <a:spcPts val="606"/>
                </a:lnSpc>
              </a:pPr>
              <a:r>
                <a:rPr lang="en-US" sz="433" i="1" spc="8">
                  <a:solidFill>
                    <a:srgbClr val="000000"/>
                  </a:solidFill>
                  <a:latin typeface="Montserrat Italics"/>
                  <a:ea typeface="Montserrat Italics"/>
                  <a:cs typeface="Montserrat Italics"/>
                  <a:sym typeface="Montserrat Italics"/>
                </a:rPr>
                <a:t>S</a:t>
              </a:r>
            </a:p>
          </p:txBody>
        </p:sp>
        <p:sp>
          <p:nvSpPr>
            <p:cNvPr id="59" name="TextBox 59"/>
            <p:cNvSpPr txBox="1"/>
            <p:nvPr/>
          </p:nvSpPr>
          <p:spPr>
            <a:xfrm rot="3929100">
              <a:off x="1252958" y="7817974"/>
              <a:ext cx="208696" cy="98247"/>
            </a:xfrm>
            <a:prstGeom prst="rect">
              <a:avLst/>
            </a:prstGeom>
          </p:spPr>
          <p:txBody>
            <a:bodyPr lIns="0" tIns="0" rIns="0" bIns="0" rtlCol="0" anchor="t">
              <a:spAutoFit/>
            </a:bodyPr>
            <a:lstStyle/>
            <a:p>
              <a:pPr algn="l">
                <a:lnSpc>
                  <a:spcPts val="603"/>
                </a:lnSpc>
              </a:pPr>
              <a:r>
                <a:rPr lang="en-US" sz="431" i="1" spc="8">
                  <a:solidFill>
                    <a:srgbClr val="000000"/>
                  </a:solidFill>
                  <a:latin typeface="Montserrat Italics"/>
                  <a:ea typeface="Montserrat Italics"/>
                  <a:cs typeface="Montserrat Italics"/>
                  <a:sym typeface="Montserrat Italics"/>
                </a:rPr>
                <a:t>Kings</a:t>
              </a:r>
            </a:p>
          </p:txBody>
        </p:sp>
        <p:sp>
          <p:nvSpPr>
            <p:cNvPr id="60" name="TextBox 60"/>
            <p:cNvSpPr txBox="1"/>
            <p:nvPr/>
          </p:nvSpPr>
          <p:spPr>
            <a:xfrm rot="3929100">
              <a:off x="4384595" y="6835628"/>
              <a:ext cx="47642" cy="97426"/>
            </a:xfrm>
            <a:prstGeom prst="rect">
              <a:avLst/>
            </a:prstGeom>
          </p:spPr>
          <p:txBody>
            <a:bodyPr lIns="0" tIns="0" rIns="0" bIns="0" rtlCol="0" anchor="t">
              <a:spAutoFit/>
            </a:bodyPr>
            <a:lstStyle/>
            <a:p>
              <a:pPr algn="l">
                <a:lnSpc>
                  <a:spcPts val="603"/>
                </a:lnSpc>
              </a:pPr>
              <a:r>
                <a:rPr lang="en-US" sz="431" i="1" spc="8">
                  <a:solidFill>
                    <a:srgbClr val="000000"/>
                  </a:solidFill>
                  <a:latin typeface="Montserrat Italics"/>
                  <a:ea typeface="Montserrat Italics"/>
                  <a:cs typeface="Montserrat Italics"/>
                  <a:sym typeface="Montserrat Italics"/>
                </a:rPr>
                <a:t>o</a:t>
              </a:r>
            </a:p>
          </p:txBody>
        </p:sp>
        <p:sp>
          <p:nvSpPr>
            <p:cNvPr id="61" name="TextBox 61"/>
            <p:cNvSpPr txBox="1"/>
            <p:nvPr/>
          </p:nvSpPr>
          <p:spPr>
            <a:xfrm rot="3929100">
              <a:off x="5358497" y="5059719"/>
              <a:ext cx="70521" cy="97851"/>
            </a:xfrm>
            <a:prstGeom prst="rect">
              <a:avLst/>
            </a:prstGeom>
          </p:spPr>
          <p:txBody>
            <a:bodyPr lIns="0" tIns="0" rIns="0" bIns="0" rtlCol="0" anchor="t">
              <a:spAutoFit/>
            </a:bodyPr>
            <a:lstStyle/>
            <a:p>
              <a:pPr algn="l">
                <a:lnSpc>
                  <a:spcPts val="603"/>
                </a:lnSpc>
              </a:pPr>
              <a:r>
                <a:rPr lang="en-US" sz="431" i="1" spc="10">
                  <a:solidFill>
                    <a:srgbClr val="000000"/>
                  </a:solidFill>
                  <a:latin typeface="Montserrat Italics"/>
                  <a:ea typeface="Montserrat Italics"/>
                  <a:cs typeface="Montserrat Italics"/>
                  <a:sym typeface="Montserrat Italics"/>
                </a:rPr>
                <a:t>id</a:t>
              </a:r>
            </a:p>
          </p:txBody>
        </p:sp>
        <p:sp>
          <p:nvSpPr>
            <p:cNvPr id="62" name="TextBox 62"/>
            <p:cNvSpPr txBox="1"/>
            <p:nvPr/>
          </p:nvSpPr>
          <p:spPr>
            <a:xfrm rot="3929100">
              <a:off x="5512118" y="4497251"/>
              <a:ext cx="122432" cy="98281"/>
            </a:xfrm>
            <a:prstGeom prst="rect">
              <a:avLst/>
            </a:prstGeom>
          </p:spPr>
          <p:txBody>
            <a:bodyPr lIns="0" tIns="0" rIns="0" bIns="0" rtlCol="0" anchor="t">
              <a:spAutoFit/>
            </a:bodyPr>
            <a:lstStyle/>
            <a:p>
              <a:pPr algn="l">
                <a:lnSpc>
                  <a:spcPts val="603"/>
                </a:lnSpc>
              </a:pPr>
              <a:r>
                <a:rPr lang="en-US" sz="431" i="1" spc="20">
                  <a:solidFill>
                    <a:srgbClr val="000000"/>
                  </a:solidFill>
                  <a:latin typeface="Montserrat Italics"/>
                  <a:ea typeface="Montserrat Italics"/>
                  <a:cs typeface="Montserrat Italics"/>
                  <a:sym typeface="Montserrat Italics"/>
                </a:rPr>
                <a:t>ddl</a:t>
              </a:r>
            </a:p>
          </p:txBody>
        </p:sp>
        <p:sp>
          <p:nvSpPr>
            <p:cNvPr id="63" name="TextBox 63"/>
            <p:cNvSpPr txBox="1"/>
            <p:nvPr/>
          </p:nvSpPr>
          <p:spPr>
            <a:xfrm rot="3898260">
              <a:off x="4393205" y="6888814"/>
              <a:ext cx="79513" cy="97443"/>
            </a:xfrm>
            <a:prstGeom prst="rect">
              <a:avLst/>
            </a:prstGeom>
          </p:spPr>
          <p:txBody>
            <a:bodyPr lIns="0" tIns="0" rIns="0" bIns="0" rtlCol="0" anchor="t">
              <a:spAutoFit/>
            </a:bodyPr>
            <a:lstStyle/>
            <a:p>
              <a:pPr algn="l">
                <a:lnSpc>
                  <a:spcPts val="603"/>
                </a:lnSpc>
              </a:pPr>
              <a:r>
                <a:rPr lang="en-US" sz="431" i="1" spc="8">
                  <a:solidFill>
                    <a:srgbClr val="000000"/>
                  </a:solidFill>
                  <a:latin typeface="Montserrat Italics"/>
                  <a:ea typeface="Montserrat Italics"/>
                  <a:cs typeface="Montserrat Italics"/>
                  <a:sym typeface="Montserrat Italics"/>
                </a:rPr>
                <a:t>ut</a:t>
              </a:r>
            </a:p>
          </p:txBody>
        </p:sp>
        <p:sp>
          <p:nvSpPr>
            <p:cNvPr id="64" name="TextBox 64"/>
            <p:cNvSpPr txBox="1"/>
            <p:nvPr/>
          </p:nvSpPr>
          <p:spPr>
            <a:xfrm rot="3898260">
              <a:off x="5428413" y="4545028"/>
              <a:ext cx="334319" cy="104630"/>
            </a:xfrm>
            <a:prstGeom prst="rect">
              <a:avLst/>
            </a:prstGeom>
          </p:spPr>
          <p:txBody>
            <a:bodyPr lIns="0" tIns="0" rIns="0" bIns="0" rtlCol="0" anchor="t">
              <a:spAutoFit/>
            </a:bodyPr>
            <a:lstStyle/>
            <a:p>
              <a:pPr algn="l">
                <a:lnSpc>
                  <a:spcPts val="604"/>
                </a:lnSpc>
              </a:pPr>
              <a:r>
                <a:rPr lang="en-US" sz="431" i="1" spc="345">
                  <a:solidFill>
                    <a:srgbClr val="000000"/>
                  </a:solidFill>
                  <a:latin typeface="Montserrat Italics"/>
                  <a:ea typeface="Montserrat Italics"/>
                  <a:cs typeface="Montserrat Italics"/>
                  <a:sym typeface="Montserrat Italics"/>
                </a:rPr>
                <a:t>ar</a:t>
              </a:r>
            </a:p>
          </p:txBody>
        </p:sp>
        <p:sp>
          <p:nvSpPr>
            <p:cNvPr id="65" name="TextBox 65"/>
            <p:cNvSpPr txBox="1"/>
            <p:nvPr/>
          </p:nvSpPr>
          <p:spPr>
            <a:xfrm rot="3898260">
              <a:off x="7024931" y="7726754"/>
              <a:ext cx="95200" cy="98437"/>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po</a:t>
              </a:r>
            </a:p>
          </p:txBody>
        </p:sp>
        <p:sp>
          <p:nvSpPr>
            <p:cNvPr id="66" name="TextBox 66"/>
            <p:cNvSpPr txBox="1"/>
            <p:nvPr/>
          </p:nvSpPr>
          <p:spPr>
            <a:xfrm rot="3730320">
              <a:off x="3803581" y="2112305"/>
              <a:ext cx="48385" cy="98192"/>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n</a:t>
              </a:r>
            </a:p>
          </p:txBody>
        </p:sp>
        <p:sp>
          <p:nvSpPr>
            <p:cNvPr id="67" name="TextBox 67"/>
            <p:cNvSpPr txBox="1"/>
            <p:nvPr/>
          </p:nvSpPr>
          <p:spPr>
            <a:xfrm rot="3730320">
              <a:off x="4434166" y="6945077"/>
              <a:ext cx="49715" cy="97527"/>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h</a:t>
              </a:r>
            </a:p>
          </p:txBody>
        </p:sp>
        <p:sp>
          <p:nvSpPr>
            <p:cNvPr id="68" name="TextBox 68"/>
            <p:cNvSpPr txBox="1"/>
            <p:nvPr/>
          </p:nvSpPr>
          <p:spPr>
            <a:xfrm rot="3730320">
              <a:off x="5603626" y="4643372"/>
              <a:ext cx="52744" cy="98057"/>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B</a:t>
              </a:r>
            </a:p>
          </p:txBody>
        </p:sp>
        <p:sp>
          <p:nvSpPr>
            <p:cNvPr id="69" name="TextBox 69"/>
            <p:cNvSpPr txBox="1"/>
            <p:nvPr/>
          </p:nvSpPr>
          <p:spPr>
            <a:xfrm rot="3399960">
              <a:off x="4458763" y="6979141"/>
              <a:ext cx="47027" cy="97711"/>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e</a:t>
              </a:r>
            </a:p>
          </p:txBody>
        </p:sp>
        <p:sp>
          <p:nvSpPr>
            <p:cNvPr id="70" name="TextBox 70"/>
            <p:cNvSpPr txBox="1"/>
            <p:nvPr/>
          </p:nvSpPr>
          <p:spPr>
            <a:xfrm rot="3399960">
              <a:off x="5737678" y="4833137"/>
              <a:ext cx="48581" cy="97733"/>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T</a:t>
              </a:r>
            </a:p>
          </p:txBody>
        </p:sp>
        <p:sp>
          <p:nvSpPr>
            <p:cNvPr id="71" name="TextBox 71"/>
            <p:cNvSpPr txBox="1"/>
            <p:nvPr/>
          </p:nvSpPr>
          <p:spPr>
            <a:xfrm rot="3089460">
              <a:off x="3832614" y="2171103"/>
              <a:ext cx="67509" cy="98180"/>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s </a:t>
              </a:r>
            </a:p>
          </p:txBody>
        </p:sp>
        <p:sp>
          <p:nvSpPr>
            <p:cNvPr id="72" name="TextBox 72"/>
            <p:cNvSpPr txBox="1"/>
            <p:nvPr/>
          </p:nvSpPr>
          <p:spPr>
            <a:xfrm rot="3089460">
              <a:off x="4483368" y="7012654"/>
              <a:ext cx="47429" cy="97895"/>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a</a:t>
              </a:r>
            </a:p>
          </p:txBody>
        </p:sp>
        <p:sp>
          <p:nvSpPr>
            <p:cNvPr id="73" name="TextBox 73"/>
            <p:cNvSpPr txBox="1"/>
            <p:nvPr/>
          </p:nvSpPr>
          <p:spPr>
            <a:xfrm rot="3027960">
              <a:off x="4506663" y="7055686"/>
              <a:ext cx="71130" cy="97935"/>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st</a:t>
              </a:r>
            </a:p>
          </p:txBody>
        </p:sp>
        <p:sp>
          <p:nvSpPr>
            <p:cNvPr id="74" name="TextBox 74"/>
            <p:cNvSpPr txBox="1"/>
            <p:nvPr/>
          </p:nvSpPr>
          <p:spPr>
            <a:xfrm rot="2997780">
              <a:off x="4567232" y="7121648"/>
              <a:ext cx="53666" cy="97951"/>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V</a:t>
              </a:r>
            </a:p>
          </p:txBody>
        </p:sp>
        <p:sp>
          <p:nvSpPr>
            <p:cNvPr id="75" name="TextBox 75"/>
            <p:cNvSpPr txBox="1"/>
            <p:nvPr/>
          </p:nvSpPr>
          <p:spPr>
            <a:xfrm rot="2997780">
              <a:off x="5236713" y="4917160"/>
              <a:ext cx="127071" cy="98141"/>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Clif</a:t>
              </a:r>
            </a:p>
          </p:txBody>
        </p:sp>
        <p:sp>
          <p:nvSpPr>
            <p:cNvPr id="76" name="TextBox 76"/>
            <p:cNvSpPr txBox="1"/>
            <p:nvPr/>
          </p:nvSpPr>
          <p:spPr>
            <a:xfrm rot="3358260">
              <a:off x="4582555" y="7195104"/>
              <a:ext cx="129608" cy="97733"/>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iew</a:t>
              </a:r>
            </a:p>
          </p:txBody>
        </p:sp>
        <p:sp>
          <p:nvSpPr>
            <p:cNvPr id="77" name="TextBox 77"/>
            <p:cNvSpPr txBox="1"/>
            <p:nvPr/>
          </p:nvSpPr>
          <p:spPr>
            <a:xfrm rot="3358260">
              <a:off x="6945363" y="7627098"/>
              <a:ext cx="138532" cy="99237"/>
            </a:xfrm>
            <a:prstGeom prst="rect">
              <a:avLst/>
            </a:prstGeom>
          </p:spPr>
          <p:txBody>
            <a:bodyPr lIns="0" tIns="0" rIns="0" bIns="0" rtlCol="0" anchor="t">
              <a:spAutoFit/>
            </a:bodyPr>
            <a:lstStyle/>
            <a:p>
              <a:pPr algn="l">
                <a:lnSpc>
                  <a:spcPts val="606"/>
                </a:lnSpc>
              </a:pPr>
              <a:r>
                <a:rPr lang="en-US" sz="432" i="1" spc="8">
                  <a:solidFill>
                    <a:srgbClr val="000000"/>
                  </a:solidFill>
                  <a:latin typeface="Montserrat Italics"/>
                  <a:ea typeface="Montserrat Italics"/>
                  <a:cs typeface="Montserrat Italics"/>
                  <a:sym typeface="Montserrat Italics"/>
                </a:rPr>
                <a:t>ven</a:t>
              </a:r>
            </a:p>
          </p:txBody>
        </p:sp>
        <p:sp>
          <p:nvSpPr>
            <p:cNvPr id="78" name="TextBox 78"/>
            <p:cNvSpPr txBox="1"/>
            <p:nvPr/>
          </p:nvSpPr>
          <p:spPr>
            <a:xfrm rot="-4320780">
              <a:off x="4192732" y="1175789"/>
              <a:ext cx="312183" cy="99354"/>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Meadow</a:t>
              </a:r>
            </a:p>
          </p:txBody>
        </p:sp>
        <p:sp>
          <p:nvSpPr>
            <p:cNvPr id="79" name="TextBox 79"/>
            <p:cNvSpPr txBox="1"/>
            <p:nvPr/>
          </p:nvSpPr>
          <p:spPr>
            <a:xfrm rot="-4320780">
              <a:off x="5017450" y="4914657"/>
              <a:ext cx="141863" cy="97320"/>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Mtn</a:t>
              </a:r>
            </a:p>
          </p:txBody>
        </p:sp>
        <p:sp>
          <p:nvSpPr>
            <p:cNvPr id="80" name="TextBox 80"/>
            <p:cNvSpPr txBox="1"/>
            <p:nvPr/>
          </p:nvSpPr>
          <p:spPr>
            <a:xfrm rot="-4320780">
              <a:off x="7441257" y="3453055"/>
              <a:ext cx="205594" cy="97258"/>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Rob’s</a:t>
              </a:r>
            </a:p>
          </p:txBody>
        </p:sp>
        <p:sp>
          <p:nvSpPr>
            <p:cNvPr id="81" name="TextBox 81"/>
            <p:cNvSpPr txBox="1"/>
            <p:nvPr/>
          </p:nvSpPr>
          <p:spPr>
            <a:xfrm rot="-3165000">
              <a:off x="1919357" y="3782950"/>
              <a:ext cx="141383" cy="99298"/>
            </a:xfrm>
            <a:prstGeom prst="rect">
              <a:avLst/>
            </a:prstGeom>
          </p:spPr>
          <p:txBody>
            <a:bodyPr lIns="0" tIns="0" rIns="0" bIns="0" rtlCol="0" anchor="t">
              <a:spAutoFit/>
            </a:bodyPr>
            <a:lstStyle/>
            <a:p>
              <a:pPr algn="l">
                <a:lnSpc>
                  <a:spcPts val="606"/>
                </a:lnSpc>
              </a:pPr>
              <a:r>
                <a:rPr lang="en-US" sz="433" i="1" spc="8">
                  <a:solidFill>
                    <a:srgbClr val="000000"/>
                  </a:solidFill>
                  <a:latin typeface="Montserrat Italics"/>
                  <a:ea typeface="Montserrat Italics"/>
                  <a:cs typeface="Montserrat Italics"/>
                  <a:sym typeface="Montserrat Italics"/>
                </a:rPr>
                <a:t>Trai</a:t>
              </a:r>
            </a:p>
          </p:txBody>
        </p:sp>
        <p:sp>
          <p:nvSpPr>
            <p:cNvPr id="82" name="TextBox 82"/>
            <p:cNvSpPr txBox="1"/>
            <p:nvPr/>
          </p:nvSpPr>
          <p:spPr>
            <a:xfrm rot="-3165000">
              <a:off x="4431981" y="6059663"/>
              <a:ext cx="34179" cy="97901"/>
            </a:xfrm>
            <a:prstGeom prst="rect">
              <a:avLst/>
            </a:prstGeom>
          </p:spPr>
          <p:txBody>
            <a:bodyPr lIns="0" tIns="0" rIns="0" bIns="0" rtlCol="0" anchor="t">
              <a:spAutoFit/>
            </a:bodyPr>
            <a:lstStyle/>
            <a:p>
              <a:pPr algn="l">
                <a:lnSpc>
                  <a:spcPts val="606"/>
                </a:lnSpc>
              </a:pPr>
              <a:r>
                <a:rPr lang="en-US" sz="433" i="1" spc="8">
                  <a:solidFill>
                    <a:srgbClr val="000000"/>
                  </a:solidFill>
                  <a:latin typeface="Montserrat Italics"/>
                  <a:ea typeface="Montserrat Italics"/>
                  <a:cs typeface="Montserrat Italics"/>
                  <a:sym typeface="Montserrat Italics"/>
                </a:rPr>
                <a:t>r</a:t>
              </a:r>
            </a:p>
          </p:txBody>
        </p:sp>
        <p:sp>
          <p:nvSpPr>
            <p:cNvPr id="83" name="TextBox 83"/>
            <p:cNvSpPr txBox="1"/>
            <p:nvPr/>
          </p:nvSpPr>
          <p:spPr>
            <a:xfrm rot="-3165000">
              <a:off x="7574649" y="3316788"/>
              <a:ext cx="53683" cy="97851"/>
            </a:xfrm>
            <a:prstGeom prst="rect">
              <a:avLst/>
            </a:prstGeom>
          </p:spPr>
          <p:txBody>
            <a:bodyPr lIns="0" tIns="0" rIns="0" bIns="0" rtlCol="0" anchor="t">
              <a:spAutoFit/>
            </a:bodyPr>
            <a:lstStyle/>
            <a:p>
              <a:pPr algn="l">
                <a:lnSpc>
                  <a:spcPts val="606"/>
                </a:lnSpc>
              </a:pPr>
              <a:r>
                <a:rPr lang="en-US" sz="433" i="1" spc="8">
                  <a:solidFill>
                    <a:srgbClr val="000000"/>
                  </a:solidFill>
                  <a:latin typeface="Montserrat Italics"/>
                  <a:ea typeface="Montserrat Italics"/>
                  <a:cs typeface="Montserrat Italics"/>
                  <a:sym typeface="Montserrat Italics"/>
                </a:rPr>
                <a:t>V</a:t>
              </a:r>
            </a:p>
          </p:txBody>
        </p:sp>
        <p:sp>
          <p:nvSpPr>
            <p:cNvPr id="84" name="TextBox 84"/>
            <p:cNvSpPr txBox="1"/>
            <p:nvPr/>
          </p:nvSpPr>
          <p:spPr>
            <a:xfrm rot="-2824620">
              <a:off x="7611468" y="3288289"/>
              <a:ext cx="22829" cy="98063"/>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i</a:t>
              </a:r>
            </a:p>
          </p:txBody>
        </p:sp>
        <p:sp>
          <p:nvSpPr>
            <p:cNvPr id="85" name="TextBox 85"/>
            <p:cNvSpPr txBox="1"/>
            <p:nvPr/>
          </p:nvSpPr>
          <p:spPr>
            <a:xfrm rot="-2752680">
              <a:off x="7622931" y="3262253"/>
              <a:ext cx="46999" cy="98108"/>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e</a:t>
              </a:r>
            </a:p>
          </p:txBody>
        </p:sp>
        <p:sp>
          <p:nvSpPr>
            <p:cNvPr id="86" name="TextBox 86"/>
            <p:cNvSpPr txBox="1"/>
            <p:nvPr/>
          </p:nvSpPr>
          <p:spPr>
            <a:xfrm rot="-2352600">
              <a:off x="4900856" y="6326894"/>
              <a:ext cx="46809" cy="98549"/>
            </a:xfrm>
            <a:prstGeom prst="rect">
              <a:avLst/>
            </a:prstGeom>
          </p:spPr>
          <p:txBody>
            <a:bodyPr lIns="0" tIns="0" rIns="0" bIns="0" rtlCol="0" anchor="t">
              <a:spAutoFit/>
            </a:bodyPr>
            <a:lstStyle/>
            <a:p>
              <a:pPr algn="l">
                <a:lnSpc>
                  <a:spcPts val="610"/>
                </a:lnSpc>
              </a:pPr>
              <a:r>
                <a:rPr lang="en-US" sz="435" i="1" spc="8">
                  <a:solidFill>
                    <a:srgbClr val="000000"/>
                  </a:solidFill>
                  <a:latin typeface="Montserrat Italics"/>
                  <a:ea typeface="Montserrat Italics"/>
                  <a:cs typeface="Montserrat Italics"/>
                  <a:sym typeface="Montserrat Italics"/>
                </a:rPr>
                <a:t>a</a:t>
              </a:r>
            </a:p>
          </p:txBody>
        </p:sp>
        <p:sp>
          <p:nvSpPr>
            <p:cNvPr id="87" name="TextBox 87"/>
            <p:cNvSpPr txBox="1"/>
            <p:nvPr/>
          </p:nvSpPr>
          <p:spPr>
            <a:xfrm rot="-2352600">
              <a:off x="7654009" y="3223463"/>
              <a:ext cx="63446" cy="98359"/>
            </a:xfrm>
            <a:prstGeom prst="rect">
              <a:avLst/>
            </a:prstGeom>
          </p:spPr>
          <p:txBody>
            <a:bodyPr lIns="0" tIns="0" rIns="0" bIns="0" rtlCol="0" anchor="t">
              <a:spAutoFit/>
            </a:bodyPr>
            <a:lstStyle/>
            <a:p>
              <a:pPr algn="l">
                <a:lnSpc>
                  <a:spcPts val="610"/>
                </a:lnSpc>
              </a:pPr>
              <a:r>
                <a:rPr lang="en-US" sz="435" i="1" spc="8">
                  <a:solidFill>
                    <a:srgbClr val="000000"/>
                  </a:solidFill>
                  <a:latin typeface="Montserrat Italics"/>
                  <a:ea typeface="Montserrat Italics"/>
                  <a:cs typeface="Montserrat Italics"/>
                  <a:sym typeface="Montserrat Italics"/>
                </a:rPr>
                <a:t>w</a:t>
              </a:r>
            </a:p>
          </p:txBody>
        </p:sp>
        <p:sp>
          <p:nvSpPr>
            <p:cNvPr id="88" name="TextBox 88"/>
            <p:cNvSpPr txBox="1"/>
            <p:nvPr/>
          </p:nvSpPr>
          <p:spPr>
            <a:xfrm rot="607260">
              <a:off x="4134586" y="2295456"/>
              <a:ext cx="45457" cy="99203"/>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a</a:t>
              </a:r>
            </a:p>
          </p:txBody>
        </p:sp>
        <p:sp>
          <p:nvSpPr>
            <p:cNvPr id="89" name="TextBox 89"/>
            <p:cNvSpPr txBox="1"/>
            <p:nvPr/>
          </p:nvSpPr>
          <p:spPr>
            <a:xfrm rot="607260">
              <a:off x="4236346" y="2915787"/>
              <a:ext cx="51677" cy="99158"/>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B</a:t>
              </a:r>
            </a:p>
          </p:txBody>
        </p:sp>
        <p:sp>
          <p:nvSpPr>
            <p:cNvPr id="90" name="TextBox 90"/>
            <p:cNvSpPr txBox="1"/>
            <p:nvPr/>
          </p:nvSpPr>
          <p:spPr>
            <a:xfrm rot="607260">
              <a:off x="4410081" y="2929009"/>
              <a:ext cx="47742" cy="99158"/>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h</a:t>
              </a:r>
            </a:p>
          </p:txBody>
        </p:sp>
        <p:sp>
          <p:nvSpPr>
            <p:cNvPr id="91" name="TextBox 91"/>
            <p:cNvSpPr txBox="1"/>
            <p:nvPr/>
          </p:nvSpPr>
          <p:spPr>
            <a:xfrm rot="62579">
              <a:off x="4281668" y="2921341"/>
              <a:ext cx="127439" cy="99281"/>
            </a:xfrm>
            <a:prstGeom prst="rect">
              <a:avLst/>
            </a:prstGeom>
          </p:spPr>
          <p:txBody>
            <a:bodyPr lIns="0" tIns="0" rIns="0" bIns="0" rtlCol="0" anchor="t">
              <a:spAutoFit/>
            </a:bodyPr>
            <a:lstStyle/>
            <a:p>
              <a:pPr algn="l">
                <a:lnSpc>
                  <a:spcPts val="616"/>
                </a:lnSpc>
              </a:pPr>
              <a:r>
                <a:rPr lang="en-US" sz="440" spc="8">
                  <a:solidFill>
                    <a:srgbClr val="000000"/>
                  </a:solidFill>
                  <a:latin typeface="Montserrat"/>
                  <a:ea typeface="Montserrat"/>
                  <a:cs typeface="Montserrat"/>
                  <a:sym typeface="Montserrat"/>
                </a:rPr>
                <a:t>eac</a:t>
              </a:r>
            </a:p>
          </p:txBody>
        </p:sp>
        <p:sp>
          <p:nvSpPr>
            <p:cNvPr id="92" name="TextBox 92"/>
            <p:cNvSpPr txBox="1"/>
            <p:nvPr/>
          </p:nvSpPr>
          <p:spPr>
            <a:xfrm rot="717420">
              <a:off x="4301999" y="4835565"/>
              <a:ext cx="46267" cy="99287"/>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o</a:t>
              </a:r>
            </a:p>
          </p:txBody>
        </p:sp>
        <p:sp>
          <p:nvSpPr>
            <p:cNvPr id="93" name="TextBox 93"/>
            <p:cNvSpPr txBox="1"/>
            <p:nvPr/>
          </p:nvSpPr>
          <p:spPr>
            <a:xfrm rot="717420">
              <a:off x="4484417" y="2950039"/>
              <a:ext cx="155080" cy="99136"/>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Trail</a:t>
              </a:r>
            </a:p>
          </p:txBody>
        </p:sp>
        <p:sp>
          <p:nvSpPr>
            <p:cNvPr id="94" name="TextBox 94"/>
            <p:cNvSpPr txBox="1"/>
            <p:nvPr/>
          </p:nvSpPr>
          <p:spPr>
            <a:xfrm rot="-2502840">
              <a:off x="3844786" y="7434747"/>
              <a:ext cx="76361" cy="98264"/>
            </a:xfrm>
            <a:prstGeom prst="rect">
              <a:avLst/>
            </a:prstGeom>
          </p:spPr>
          <p:txBody>
            <a:bodyPr lIns="0" tIns="0" rIns="0" bIns="0" rtlCol="0" anchor="t">
              <a:spAutoFit/>
            </a:bodyPr>
            <a:lstStyle/>
            <a:p>
              <a:pPr algn="l">
                <a:lnSpc>
                  <a:spcPts val="609"/>
                </a:lnSpc>
              </a:pPr>
              <a:r>
                <a:rPr lang="en-US" sz="435" i="1" spc="8">
                  <a:solidFill>
                    <a:srgbClr val="000000"/>
                  </a:solidFill>
                  <a:latin typeface="Montserrat Italics"/>
                  <a:ea typeface="Montserrat Italics"/>
                  <a:cs typeface="Montserrat Italics"/>
                  <a:sym typeface="Montserrat Italics"/>
                </a:rPr>
                <a:t>W</a:t>
              </a:r>
            </a:p>
          </p:txBody>
        </p:sp>
        <p:sp>
          <p:nvSpPr>
            <p:cNvPr id="95" name="TextBox 95"/>
            <p:cNvSpPr txBox="1"/>
            <p:nvPr/>
          </p:nvSpPr>
          <p:spPr>
            <a:xfrm rot="-2459820">
              <a:off x="3900263" y="7382411"/>
              <a:ext cx="101582" cy="98292"/>
            </a:xfrm>
            <a:prstGeom prst="rect">
              <a:avLst/>
            </a:prstGeom>
          </p:spPr>
          <p:txBody>
            <a:bodyPr lIns="0" tIns="0" rIns="0" bIns="0" rtlCol="0" anchor="t">
              <a:spAutoFit/>
            </a:bodyPr>
            <a:lstStyle/>
            <a:p>
              <a:pPr algn="l">
                <a:lnSpc>
                  <a:spcPts val="609"/>
                </a:lnSpc>
              </a:pPr>
              <a:r>
                <a:rPr lang="en-US" sz="435" i="1" spc="8">
                  <a:solidFill>
                    <a:srgbClr val="000000"/>
                  </a:solidFill>
                  <a:latin typeface="Montserrat Italics"/>
                  <a:ea typeface="Montserrat Italics"/>
                  <a:cs typeface="Montserrat Italics"/>
                  <a:sym typeface="Montserrat Italics"/>
                </a:rPr>
                <a:t>hit</a:t>
              </a:r>
            </a:p>
          </p:txBody>
        </p:sp>
        <p:sp>
          <p:nvSpPr>
            <p:cNvPr id="96" name="TextBox 96"/>
            <p:cNvSpPr txBox="1"/>
            <p:nvPr/>
          </p:nvSpPr>
          <p:spPr>
            <a:xfrm rot="-2459820">
              <a:off x="4321153" y="3959644"/>
              <a:ext cx="94473" cy="103411"/>
            </a:xfrm>
            <a:prstGeom prst="rect">
              <a:avLst/>
            </a:prstGeom>
          </p:spPr>
          <p:txBody>
            <a:bodyPr lIns="0" tIns="0" rIns="0" bIns="0" rtlCol="0" anchor="t">
              <a:spAutoFit/>
            </a:bodyPr>
            <a:lstStyle/>
            <a:p>
              <a:pPr algn="l">
                <a:lnSpc>
                  <a:spcPts val="609"/>
                </a:lnSpc>
              </a:pPr>
              <a:r>
                <a:rPr lang="en-US" sz="435" i="1" spc="8">
                  <a:solidFill>
                    <a:srgbClr val="000000"/>
                  </a:solidFill>
                  <a:latin typeface="Montserrat Italics"/>
                  <a:ea typeface="Montserrat Italics"/>
                  <a:cs typeface="Montserrat Italics"/>
                  <a:sym typeface="Montserrat Italics"/>
                </a:rPr>
                <a:t>ak</a:t>
              </a:r>
            </a:p>
          </p:txBody>
        </p:sp>
        <p:sp>
          <p:nvSpPr>
            <p:cNvPr id="97" name="TextBox 97"/>
            <p:cNvSpPr txBox="1"/>
            <p:nvPr/>
          </p:nvSpPr>
          <p:spPr>
            <a:xfrm rot="-2789100">
              <a:off x="3973091" y="7323265"/>
              <a:ext cx="77506" cy="98085"/>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et</a:t>
              </a:r>
            </a:p>
          </p:txBody>
        </p:sp>
        <p:sp>
          <p:nvSpPr>
            <p:cNvPr id="98" name="TextBox 98"/>
            <p:cNvSpPr txBox="1"/>
            <p:nvPr/>
          </p:nvSpPr>
          <p:spPr>
            <a:xfrm rot="-2789100">
              <a:off x="4454622" y="3858070"/>
              <a:ext cx="75651" cy="98125"/>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Vi</a:t>
              </a:r>
            </a:p>
          </p:txBody>
        </p:sp>
        <p:sp>
          <p:nvSpPr>
            <p:cNvPr id="99" name="TextBox 99"/>
            <p:cNvSpPr txBox="1"/>
            <p:nvPr/>
          </p:nvSpPr>
          <p:spPr>
            <a:xfrm rot="-2999700">
              <a:off x="2026854" y="3721203"/>
              <a:ext cx="23270" cy="98052"/>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l</a:t>
              </a:r>
            </a:p>
          </p:txBody>
        </p:sp>
        <p:sp>
          <p:nvSpPr>
            <p:cNvPr id="100" name="TextBox 100"/>
            <p:cNvSpPr txBox="1"/>
            <p:nvPr/>
          </p:nvSpPr>
          <p:spPr>
            <a:xfrm rot="-2999700">
              <a:off x="4019136" y="7263731"/>
              <a:ext cx="90528" cy="97951"/>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ail</a:t>
              </a:r>
            </a:p>
          </p:txBody>
        </p:sp>
        <p:sp>
          <p:nvSpPr>
            <p:cNvPr id="101" name="TextBox 101"/>
            <p:cNvSpPr txBox="1"/>
            <p:nvPr/>
          </p:nvSpPr>
          <p:spPr>
            <a:xfrm rot="-3347400">
              <a:off x="2072215" y="7004151"/>
              <a:ext cx="64876" cy="98465"/>
            </a:xfrm>
            <a:prstGeom prst="rect">
              <a:avLst/>
            </a:prstGeom>
          </p:spPr>
          <p:txBody>
            <a:bodyPr lIns="0" tIns="0" rIns="0" bIns="0" rtlCol="0" anchor="t">
              <a:spAutoFit/>
            </a:bodyPr>
            <a:lstStyle/>
            <a:p>
              <a:pPr algn="l">
                <a:lnSpc>
                  <a:spcPts val="606"/>
                </a:lnSpc>
              </a:pPr>
              <a:r>
                <a:rPr lang="en-US" sz="432" i="1" spc="8">
                  <a:solidFill>
                    <a:srgbClr val="000000"/>
                  </a:solidFill>
                  <a:latin typeface="Montserrat Italics"/>
                  <a:ea typeface="Montserrat Italics"/>
                  <a:cs typeface="Montserrat Italics"/>
                  <a:sym typeface="Montserrat Italics"/>
                </a:rPr>
                <a:t>w</a:t>
              </a:r>
            </a:p>
          </p:txBody>
        </p:sp>
        <p:sp>
          <p:nvSpPr>
            <p:cNvPr id="102" name="TextBox 102"/>
            <p:cNvSpPr txBox="1"/>
            <p:nvPr/>
          </p:nvSpPr>
          <p:spPr>
            <a:xfrm rot="-3347400">
              <a:off x="4071288" y="7146511"/>
              <a:ext cx="162406" cy="97739"/>
            </a:xfrm>
            <a:prstGeom prst="rect">
              <a:avLst/>
            </a:prstGeom>
          </p:spPr>
          <p:txBody>
            <a:bodyPr lIns="0" tIns="0" rIns="0" bIns="0" rtlCol="0" anchor="t">
              <a:spAutoFit/>
            </a:bodyPr>
            <a:lstStyle/>
            <a:p>
              <a:pPr algn="l">
                <a:lnSpc>
                  <a:spcPts val="606"/>
                </a:lnSpc>
              </a:pPr>
              <a:r>
                <a:rPr lang="en-US" sz="432" i="1" spc="8">
                  <a:solidFill>
                    <a:srgbClr val="000000"/>
                  </a:solidFill>
                  <a:latin typeface="Montserrat Italics"/>
                  <a:ea typeface="Montserrat Italics"/>
                  <a:cs typeface="Montserrat Italics"/>
                  <a:sym typeface="Montserrat Italics"/>
                </a:rPr>
                <a:t>Trail</a:t>
              </a:r>
            </a:p>
          </p:txBody>
        </p:sp>
        <p:sp>
          <p:nvSpPr>
            <p:cNvPr id="103" name="TextBox 103"/>
            <p:cNvSpPr txBox="1"/>
            <p:nvPr/>
          </p:nvSpPr>
          <p:spPr>
            <a:xfrm rot="-3347400">
              <a:off x="4848705" y="6381238"/>
              <a:ext cx="49447" cy="98186"/>
            </a:xfrm>
            <a:prstGeom prst="rect">
              <a:avLst/>
            </a:prstGeom>
          </p:spPr>
          <p:txBody>
            <a:bodyPr lIns="0" tIns="0" rIns="0" bIns="0" rtlCol="0" anchor="t">
              <a:spAutoFit/>
            </a:bodyPr>
            <a:lstStyle/>
            <a:p>
              <a:pPr algn="l">
                <a:lnSpc>
                  <a:spcPts val="606"/>
                </a:lnSpc>
              </a:pPr>
              <a:r>
                <a:rPr lang="en-US" sz="432" i="1" spc="8">
                  <a:solidFill>
                    <a:srgbClr val="000000"/>
                  </a:solidFill>
                  <a:latin typeface="Montserrat Italics"/>
                  <a:ea typeface="Montserrat Italics"/>
                  <a:cs typeface="Montserrat Italics"/>
                  <a:sym typeface="Montserrat Italics"/>
                </a:rPr>
                <a:t>T</a:t>
              </a:r>
            </a:p>
          </p:txBody>
        </p:sp>
        <p:sp>
          <p:nvSpPr>
            <p:cNvPr id="104" name="TextBox 104"/>
            <p:cNvSpPr txBox="1"/>
            <p:nvPr/>
          </p:nvSpPr>
          <p:spPr>
            <a:xfrm rot="3240780">
              <a:off x="5334334" y="4978591"/>
              <a:ext cx="28663" cy="97806"/>
            </a:xfrm>
            <a:prstGeom prst="rect">
              <a:avLst/>
            </a:prstGeom>
          </p:spPr>
          <p:txBody>
            <a:bodyPr lIns="0" tIns="0" rIns="0" bIns="0" rtlCol="0" anchor="t">
              <a:spAutoFit/>
            </a:bodyPr>
            <a:lstStyle/>
            <a:p>
              <a:pPr algn="l">
                <a:lnSpc>
                  <a:spcPts val="606"/>
                </a:lnSpc>
              </a:pPr>
              <a:r>
                <a:rPr lang="en-US" sz="433" i="1" spc="8">
                  <a:solidFill>
                    <a:srgbClr val="000000"/>
                  </a:solidFill>
                  <a:latin typeface="Montserrat Italics"/>
                  <a:ea typeface="Montserrat Italics"/>
                  <a:cs typeface="Montserrat Italics"/>
                  <a:sym typeface="Montserrat Italics"/>
                </a:rPr>
                <a:t>f</a:t>
              </a:r>
            </a:p>
          </p:txBody>
        </p:sp>
        <p:sp>
          <p:nvSpPr>
            <p:cNvPr id="105" name="TextBox 105"/>
            <p:cNvSpPr txBox="1"/>
            <p:nvPr/>
          </p:nvSpPr>
          <p:spPr>
            <a:xfrm rot="3480120">
              <a:off x="5348138" y="5011274"/>
              <a:ext cx="41349" cy="97661"/>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s</a:t>
              </a:r>
            </a:p>
          </p:txBody>
        </p:sp>
        <p:sp>
          <p:nvSpPr>
            <p:cNvPr id="106" name="TextBox 106"/>
            <p:cNvSpPr txBox="1"/>
            <p:nvPr/>
          </p:nvSpPr>
          <p:spPr>
            <a:xfrm rot="3480120">
              <a:off x="5635966" y="4736444"/>
              <a:ext cx="96205" cy="98287"/>
            </a:xfrm>
            <a:prstGeom prst="rect">
              <a:avLst/>
            </a:prstGeom>
          </p:spPr>
          <p:txBody>
            <a:bodyPr lIns="0" tIns="0" rIns="0" bIns="0" rtlCol="0" anchor="t">
              <a:spAutoFit/>
            </a:bodyPr>
            <a:lstStyle/>
            <a:p>
              <a:pPr algn="l">
                <a:lnSpc>
                  <a:spcPts val="605"/>
                </a:lnSpc>
              </a:pPr>
              <a:r>
                <a:rPr lang="en-US" sz="432" i="1" spc="18">
                  <a:solidFill>
                    <a:srgbClr val="000000"/>
                  </a:solidFill>
                  <a:latin typeface="Montserrat Italics"/>
                  <a:ea typeface="Montserrat Italics"/>
                  <a:cs typeface="Montserrat Italics"/>
                  <a:sym typeface="Montserrat Italics"/>
                </a:rPr>
                <a:t>oo</a:t>
              </a:r>
            </a:p>
          </p:txBody>
        </p:sp>
        <p:sp>
          <p:nvSpPr>
            <p:cNvPr id="107" name="TextBox 107"/>
            <p:cNvSpPr txBox="1"/>
            <p:nvPr/>
          </p:nvSpPr>
          <p:spPr>
            <a:xfrm rot="3480120">
              <a:off x="7043276" y="4380654"/>
              <a:ext cx="158042" cy="99946"/>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Trail</a:t>
              </a:r>
            </a:p>
          </p:txBody>
        </p:sp>
        <p:sp>
          <p:nvSpPr>
            <p:cNvPr id="108" name="TextBox 108"/>
            <p:cNvSpPr txBox="1"/>
            <p:nvPr/>
          </p:nvSpPr>
          <p:spPr>
            <a:xfrm rot="3480120">
              <a:off x="7611332" y="1645883"/>
              <a:ext cx="59875" cy="97873"/>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D</a:t>
              </a:r>
            </a:p>
          </p:txBody>
        </p:sp>
        <p:sp>
          <p:nvSpPr>
            <p:cNvPr id="109" name="TextBox 109"/>
            <p:cNvSpPr txBox="1"/>
            <p:nvPr/>
          </p:nvSpPr>
          <p:spPr>
            <a:xfrm rot="4075920">
              <a:off x="5158550" y="3670703"/>
              <a:ext cx="47636" cy="97789"/>
            </a:xfrm>
            <a:prstGeom prst="rect">
              <a:avLst/>
            </a:prstGeom>
          </p:spPr>
          <p:txBody>
            <a:bodyPr lIns="0" tIns="0" rIns="0" bIns="0" rtlCol="0" anchor="t">
              <a:spAutoFit/>
            </a:bodyPr>
            <a:lstStyle/>
            <a:p>
              <a:pPr algn="l">
                <a:lnSpc>
                  <a:spcPts val="603"/>
                </a:lnSpc>
              </a:pPr>
              <a:r>
                <a:rPr lang="en-US" sz="431" i="1" spc="8">
                  <a:solidFill>
                    <a:srgbClr val="000000"/>
                  </a:solidFill>
                  <a:latin typeface="Montserrat Italics"/>
                  <a:ea typeface="Montserrat Italics"/>
                  <a:cs typeface="Montserrat Italics"/>
                  <a:sym typeface="Montserrat Italics"/>
                </a:rPr>
                <a:t>e</a:t>
              </a:r>
            </a:p>
          </p:txBody>
        </p:sp>
        <p:sp>
          <p:nvSpPr>
            <p:cNvPr id="110" name="TextBox 110"/>
            <p:cNvSpPr txBox="1"/>
            <p:nvPr/>
          </p:nvSpPr>
          <p:spPr>
            <a:xfrm rot="4075920">
              <a:off x="5397077" y="5115707"/>
              <a:ext cx="46714" cy="97359"/>
            </a:xfrm>
            <a:prstGeom prst="rect">
              <a:avLst/>
            </a:prstGeom>
          </p:spPr>
          <p:txBody>
            <a:bodyPr lIns="0" tIns="0" rIns="0" bIns="0" rtlCol="0" anchor="t">
              <a:spAutoFit/>
            </a:bodyPr>
            <a:lstStyle/>
            <a:p>
              <a:pPr algn="l">
                <a:lnSpc>
                  <a:spcPts val="603"/>
                </a:lnSpc>
              </a:pPr>
              <a:r>
                <a:rPr lang="en-US" sz="430" i="1" spc="8">
                  <a:solidFill>
                    <a:srgbClr val="000000"/>
                  </a:solidFill>
                  <a:latin typeface="Montserrat Italics"/>
                  <a:ea typeface="Montserrat Italics"/>
                  <a:cs typeface="Montserrat Italics"/>
                  <a:sym typeface="Montserrat Italics"/>
                </a:rPr>
                <a:t>e</a:t>
              </a:r>
            </a:p>
          </p:txBody>
        </p:sp>
        <p:sp>
          <p:nvSpPr>
            <p:cNvPr id="111" name="TextBox 111"/>
            <p:cNvSpPr txBox="1"/>
            <p:nvPr/>
          </p:nvSpPr>
          <p:spPr>
            <a:xfrm rot="4261920">
              <a:off x="3730228" y="2034887"/>
              <a:ext cx="131877" cy="99348"/>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Ten</a:t>
              </a:r>
            </a:p>
          </p:txBody>
        </p:sp>
        <p:sp>
          <p:nvSpPr>
            <p:cNvPr id="112" name="TextBox 112"/>
            <p:cNvSpPr txBox="1"/>
            <p:nvPr/>
          </p:nvSpPr>
          <p:spPr>
            <a:xfrm rot="4261920">
              <a:off x="5165877" y="3912517"/>
              <a:ext cx="158539" cy="99287"/>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Trail</a:t>
              </a:r>
            </a:p>
          </p:txBody>
        </p:sp>
        <p:sp>
          <p:nvSpPr>
            <p:cNvPr id="113" name="TextBox 113"/>
            <p:cNvSpPr txBox="1"/>
            <p:nvPr/>
          </p:nvSpPr>
          <p:spPr>
            <a:xfrm rot="4261920">
              <a:off x="5423466" y="5178874"/>
              <a:ext cx="48089" cy="97281"/>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T</a:t>
              </a:r>
            </a:p>
          </p:txBody>
        </p:sp>
        <p:sp>
          <p:nvSpPr>
            <p:cNvPr id="114" name="TextBox 114"/>
            <p:cNvSpPr txBox="1"/>
            <p:nvPr/>
          </p:nvSpPr>
          <p:spPr>
            <a:xfrm rot="4261920">
              <a:off x="7326830" y="2627874"/>
              <a:ext cx="32503" cy="97784"/>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r</a:t>
              </a:r>
            </a:p>
          </p:txBody>
        </p:sp>
        <p:sp>
          <p:nvSpPr>
            <p:cNvPr id="115" name="TextBox 115"/>
            <p:cNvSpPr txBox="1"/>
            <p:nvPr/>
          </p:nvSpPr>
          <p:spPr>
            <a:xfrm rot="4942380">
              <a:off x="5445980" y="5255911"/>
              <a:ext cx="46256" cy="97085"/>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a</a:t>
              </a:r>
            </a:p>
          </p:txBody>
        </p:sp>
        <p:sp>
          <p:nvSpPr>
            <p:cNvPr id="116" name="TextBox 116"/>
            <p:cNvSpPr txBox="1"/>
            <p:nvPr/>
          </p:nvSpPr>
          <p:spPr>
            <a:xfrm rot="5103240">
              <a:off x="4791797" y="2368919"/>
              <a:ext cx="45853" cy="97331"/>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a</a:t>
              </a:r>
            </a:p>
          </p:txBody>
        </p:sp>
        <p:sp>
          <p:nvSpPr>
            <p:cNvPr id="117" name="TextBox 117"/>
            <p:cNvSpPr txBox="1"/>
            <p:nvPr/>
          </p:nvSpPr>
          <p:spPr>
            <a:xfrm rot="5103240">
              <a:off x="5463698" y="5290977"/>
              <a:ext cx="21214" cy="97063"/>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i</a:t>
              </a:r>
            </a:p>
          </p:txBody>
        </p:sp>
        <p:sp>
          <p:nvSpPr>
            <p:cNvPr id="118" name="TextBox 118"/>
            <p:cNvSpPr txBox="1"/>
            <p:nvPr/>
          </p:nvSpPr>
          <p:spPr>
            <a:xfrm rot="5103240">
              <a:off x="5773075" y="4954641"/>
              <a:ext cx="43216" cy="98247"/>
            </a:xfrm>
            <a:prstGeom prst="rect">
              <a:avLst/>
            </a:prstGeom>
          </p:spPr>
          <p:txBody>
            <a:bodyPr lIns="0" tIns="0" rIns="0" bIns="0" rtlCol="0" anchor="t">
              <a:spAutoFit/>
            </a:bodyPr>
            <a:lstStyle/>
            <a:p>
              <a:pPr algn="l">
                <a:lnSpc>
                  <a:spcPts val="601"/>
                </a:lnSpc>
              </a:pPr>
              <a:r>
                <a:rPr lang="en-US" sz="429" i="1" spc="14">
                  <a:solidFill>
                    <a:srgbClr val="000000"/>
                  </a:solidFill>
                  <a:latin typeface="Montserrat Italics"/>
                  <a:ea typeface="Montserrat Italics"/>
                  <a:cs typeface="Montserrat Italics"/>
                  <a:sym typeface="Montserrat Italics"/>
                </a:rPr>
                <a:t>il</a:t>
              </a:r>
            </a:p>
          </p:txBody>
        </p:sp>
        <p:sp>
          <p:nvSpPr>
            <p:cNvPr id="119" name="TextBox 119"/>
            <p:cNvSpPr txBox="1"/>
            <p:nvPr/>
          </p:nvSpPr>
          <p:spPr>
            <a:xfrm rot="5103240">
              <a:off x="6537879" y="6890496"/>
              <a:ext cx="377926" cy="98477"/>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1792 Trail</a:t>
              </a:r>
            </a:p>
          </p:txBody>
        </p:sp>
        <p:sp>
          <p:nvSpPr>
            <p:cNvPr id="120" name="TextBox 120"/>
            <p:cNvSpPr txBox="1"/>
            <p:nvPr/>
          </p:nvSpPr>
          <p:spPr>
            <a:xfrm rot="5219820">
              <a:off x="4914324" y="7194586"/>
              <a:ext cx="172902" cy="99371"/>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Trail</a:t>
              </a:r>
            </a:p>
          </p:txBody>
        </p:sp>
        <p:sp>
          <p:nvSpPr>
            <p:cNvPr id="121" name="TextBox 121"/>
            <p:cNvSpPr txBox="1"/>
            <p:nvPr/>
          </p:nvSpPr>
          <p:spPr>
            <a:xfrm rot="5219820">
              <a:off x="5464156" y="5315727"/>
              <a:ext cx="21063" cy="97052"/>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l</a:t>
              </a:r>
            </a:p>
          </p:txBody>
        </p:sp>
        <p:sp>
          <p:nvSpPr>
            <p:cNvPr id="122" name="TextBox 122"/>
            <p:cNvSpPr txBox="1"/>
            <p:nvPr/>
          </p:nvSpPr>
          <p:spPr>
            <a:xfrm rot="-4236360">
              <a:off x="4353656" y="910595"/>
              <a:ext cx="160132" cy="97286"/>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Trail</a:t>
              </a:r>
            </a:p>
          </p:txBody>
        </p:sp>
        <p:sp>
          <p:nvSpPr>
            <p:cNvPr id="123" name="TextBox 123"/>
            <p:cNvSpPr txBox="1"/>
            <p:nvPr/>
          </p:nvSpPr>
          <p:spPr>
            <a:xfrm rot="21900">
              <a:off x="1495733" y="5915825"/>
              <a:ext cx="405868" cy="99287"/>
            </a:xfrm>
            <a:prstGeom prst="rect">
              <a:avLst/>
            </a:prstGeom>
          </p:spPr>
          <p:txBody>
            <a:bodyPr lIns="0" tIns="0" rIns="0" bIns="0" rtlCol="0" anchor="t">
              <a:spAutoFit/>
            </a:bodyPr>
            <a:lstStyle/>
            <a:p>
              <a:pPr algn="l">
                <a:lnSpc>
                  <a:spcPts val="616"/>
                </a:lnSpc>
              </a:pPr>
              <a:r>
                <a:rPr lang="en-US" sz="440" spc="8">
                  <a:solidFill>
                    <a:srgbClr val="000000"/>
                  </a:solidFill>
                  <a:latin typeface="Montserrat"/>
                  <a:ea typeface="Montserrat"/>
                  <a:cs typeface="Montserrat"/>
                  <a:sym typeface="Montserrat"/>
                </a:rPr>
                <a:t>Sibley Trail</a:t>
              </a:r>
            </a:p>
          </p:txBody>
        </p:sp>
        <p:sp>
          <p:nvSpPr>
            <p:cNvPr id="124" name="TextBox 124"/>
            <p:cNvSpPr txBox="1"/>
            <p:nvPr/>
          </p:nvSpPr>
          <p:spPr>
            <a:xfrm rot="21900">
              <a:off x="6241821" y="3654033"/>
              <a:ext cx="103549" cy="99890"/>
            </a:xfrm>
            <a:prstGeom prst="rect">
              <a:avLst/>
            </a:prstGeom>
          </p:spPr>
          <p:txBody>
            <a:bodyPr lIns="0" tIns="0" rIns="0" bIns="0" rtlCol="0" anchor="t">
              <a:spAutoFit/>
            </a:bodyPr>
            <a:lstStyle/>
            <a:p>
              <a:pPr algn="l">
                <a:lnSpc>
                  <a:spcPts val="616"/>
                </a:lnSpc>
              </a:pPr>
              <a:r>
                <a:rPr lang="en-US" sz="440" spc="8">
                  <a:solidFill>
                    <a:srgbClr val="000000"/>
                  </a:solidFill>
                  <a:latin typeface="Montserrat"/>
                  <a:ea typeface="Montserrat"/>
                  <a:cs typeface="Montserrat"/>
                  <a:sym typeface="Montserrat"/>
                </a:rPr>
                <a:t>ice</a:t>
              </a:r>
            </a:p>
          </p:txBody>
        </p:sp>
        <p:sp>
          <p:nvSpPr>
            <p:cNvPr id="125" name="TextBox 125"/>
            <p:cNvSpPr txBox="1"/>
            <p:nvPr/>
          </p:nvSpPr>
          <p:spPr>
            <a:xfrm rot="2734020">
              <a:off x="6885094" y="7535913"/>
              <a:ext cx="104655" cy="98119"/>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Da</a:t>
              </a:r>
            </a:p>
          </p:txBody>
        </p:sp>
        <p:sp>
          <p:nvSpPr>
            <p:cNvPr id="126" name="TextBox 126"/>
            <p:cNvSpPr txBox="1"/>
            <p:nvPr/>
          </p:nvSpPr>
          <p:spPr>
            <a:xfrm rot="4332120">
              <a:off x="4692330" y="2168036"/>
              <a:ext cx="46798" cy="97515"/>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o</a:t>
              </a:r>
            </a:p>
          </p:txBody>
        </p:sp>
        <p:sp>
          <p:nvSpPr>
            <p:cNvPr id="127" name="TextBox 127"/>
            <p:cNvSpPr txBox="1"/>
            <p:nvPr/>
          </p:nvSpPr>
          <p:spPr>
            <a:xfrm rot="4332120">
              <a:off x="5170865" y="3719148"/>
              <a:ext cx="46843" cy="97275"/>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a</a:t>
              </a:r>
            </a:p>
          </p:txBody>
        </p:sp>
        <p:sp>
          <p:nvSpPr>
            <p:cNvPr id="128" name="TextBox 128"/>
            <p:cNvSpPr txBox="1"/>
            <p:nvPr/>
          </p:nvSpPr>
          <p:spPr>
            <a:xfrm rot="4332120">
              <a:off x="5584976" y="4575972"/>
              <a:ext cx="46530" cy="97264"/>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e</a:t>
              </a:r>
            </a:p>
          </p:txBody>
        </p:sp>
        <p:sp>
          <p:nvSpPr>
            <p:cNvPr id="129" name="TextBox 129"/>
            <p:cNvSpPr txBox="1"/>
            <p:nvPr/>
          </p:nvSpPr>
          <p:spPr>
            <a:xfrm rot="4332120">
              <a:off x="7070518" y="7799952"/>
              <a:ext cx="62965" cy="97253"/>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rt</a:t>
              </a:r>
            </a:p>
          </p:txBody>
        </p:sp>
        <p:sp>
          <p:nvSpPr>
            <p:cNvPr id="130" name="TextBox 130"/>
            <p:cNvSpPr txBox="1"/>
            <p:nvPr/>
          </p:nvSpPr>
          <p:spPr>
            <a:xfrm rot="4104180">
              <a:off x="4960447" y="5669220"/>
              <a:ext cx="104828" cy="103272"/>
            </a:xfrm>
            <a:prstGeom prst="rect">
              <a:avLst/>
            </a:prstGeom>
          </p:spPr>
          <p:txBody>
            <a:bodyPr lIns="0" tIns="0" rIns="0" bIns="0" rtlCol="0" anchor="t">
              <a:spAutoFit/>
            </a:bodyPr>
            <a:lstStyle/>
            <a:p>
              <a:pPr algn="l">
                <a:lnSpc>
                  <a:spcPts val="603"/>
                </a:lnSpc>
              </a:pPr>
              <a:r>
                <a:rPr lang="en-US" sz="430" i="1" spc="8">
                  <a:solidFill>
                    <a:srgbClr val="000000"/>
                  </a:solidFill>
                  <a:latin typeface="Montserrat Italics"/>
                  <a:ea typeface="Montserrat Italics"/>
                  <a:cs typeface="Montserrat Italics"/>
                  <a:sym typeface="Montserrat Italics"/>
                </a:rPr>
                <a:t>Da</a:t>
              </a:r>
            </a:p>
          </p:txBody>
        </p:sp>
        <p:sp>
          <p:nvSpPr>
            <p:cNvPr id="131" name="TextBox 131"/>
            <p:cNvSpPr txBox="1"/>
            <p:nvPr/>
          </p:nvSpPr>
          <p:spPr>
            <a:xfrm rot="4104180">
              <a:off x="5764800" y="4863280"/>
              <a:ext cx="33274" cy="97555"/>
            </a:xfrm>
            <a:prstGeom prst="rect">
              <a:avLst/>
            </a:prstGeom>
          </p:spPr>
          <p:txBody>
            <a:bodyPr lIns="0" tIns="0" rIns="0" bIns="0" rtlCol="0" anchor="t">
              <a:spAutoFit/>
            </a:bodyPr>
            <a:lstStyle/>
            <a:p>
              <a:pPr algn="l">
                <a:lnSpc>
                  <a:spcPts val="603"/>
                </a:lnSpc>
              </a:pPr>
              <a:r>
                <a:rPr lang="en-US" sz="430" i="1" spc="8">
                  <a:solidFill>
                    <a:srgbClr val="000000"/>
                  </a:solidFill>
                  <a:latin typeface="Montserrat Italics"/>
                  <a:ea typeface="Montserrat Italics"/>
                  <a:cs typeface="Montserrat Italics"/>
                  <a:sym typeface="Montserrat Italics"/>
                </a:rPr>
                <a:t>r</a:t>
              </a:r>
            </a:p>
          </p:txBody>
        </p:sp>
        <p:sp>
          <p:nvSpPr>
            <p:cNvPr id="132" name="TextBox 132"/>
            <p:cNvSpPr txBox="1"/>
            <p:nvPr/>
          </p:nvSpPr>
          <p:spPr>
            <a:xfrm rot="4104180">
              <a:off x="7076508" y="7944838"/>
              <a:ext cx="156600" cy="97348"/>
            </a:xfrm>
            <a:prstGeom prst="rect">
              <a:avLst/>
            </a:prstGeom>
          </p:spPr>
          <p:txBody>
            <a:bodyPr lIns="0" tIns="0" rIns="0" bIns="0" rtlCol="0" anchor="t">
              <a:spAutoFit/>
            </a:bodyPr>
            <a:lstStyle/>
            <a:p>
              <a:pPr algn="l">
                <a:lnSpc>
                  <a:spcPts val="603"/>
                </a:lnSpc>
              </a:pPr>
              <a:r>
                <a:rPr lang="en-US" sz="430" i="1" spc="8">
                  <a:solidFill>
                    <a:srgbClr val="000000"/>
                  </a:solidFill>
                  <a:latin typeface="Montserrat Italics"/>
                  <a:ea typeface="Montserrat Italics"/>
                  <a:cs typeface="Montserrat Italics"/>
                  <a:sym typeface="Montserrat Italics"/>
                </a:rPr>
                <a:t>Trail</a:t>
              </a:r>
            </a:p>
          </p:txBody>
        </p:sp>
        <p:sp>
          <p:nvSpPr>
            <p:cNvPr id="133" name="TextBox 133"/>
            <p:cNvSpPr txBox="1"/>
            <p:nvPr/>
          </p:nvSpPr>
          <p:spPr>
            <a:xfrm rot="4104180">
              <a:off x="7639714" y="1697425"/>
              <a:ext cx="47116" cy="97365"/>
            </a:xfrm>
            <a:prstGeom prst="rect">
              <a:avLst/>
            </a:prstGeom>
          </p:spPr>
          <p:txBody>
            <a:bodyPr lIns="0" tIns="0" rIns="0" bIns="0" rtlCol="0" anchor="t">
              <a:spAutoFit/>
            </a:bodyPr>
            <a:lstStyle/>
            <a:p>
              <a:pPr algn="l">
                <a:lnSpc>
                  <a:spcPts val="603"/>
                </a:lnSpc>
              </a:pPr>
              <a:r>
                <a:rPr lang="en-US" sz="430" i="1" spc="8">
                  <a:solidFill>
                    <a:srgbClr val="000000"/>
                  </a:solidFill>
                  <a:latin typeface="Montserrat Italics"/>
                  <a:ea typeface="Montserrat Italics"/>
                  <a:cs typeface="Montserrat Italics"/>
                  <a:sym typeface="Montserrat Italics"/>
                </a:rPr>
                <a:t>a</a:t>
              </a:r>
            </a:p>
          </p:txBody>
        </p:sp>
        <p:sp>
          <p:nvSpPr>
            <p:cNvPr id="134" name="TextBox 134"/>
            <p:cNvSpPr txBox="1"/>
            <p:nvPr/>
          </p:nvSpPr>
          <p:spPr>
            <a:xfrm rot="-6605100">
              <a:off x="1853709" y="4238753"/>
              <a:ext cx="282748" cy="97303"/>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Pelham</a:t>
              </a:r>
            </a:p>
          </p:txBody>
        </p:sp>
        <p:sp>
          <p:nvSpPr>
            <p:cNvPr id="135" name="TextBox 135"/>
            <p:cNvSpPr txBox="1"/>
            <p:nvPr/>
          </p:nvSpPr>
          <p:spPr>
            <a:xfrm rot="-5537520">
              <a:off x="1827213" y="3978953"/>
              <a:ext cx="225372" cy="97052"/>
            </a:xfrm>
            <a:prstGeom prst="rect">
              <a:avLst/>
            </a:prstGeom>
          </p:spPr>
          <p:txBody>
            <a:bodyPr lIns="0" tIns="0" rIns="0" bIns="0" rtlCol="0" anchor="t">
              <a:spAutoFit/>
            </a:bodyPr>
            <a:lstStyle/>
            <a:p>
              <a:pPr algn="l">
                <a:lnSpc>
                  <a:spcPts val="601"/>
                </a:lnSpc>
              </a:pPr>
              <a:r>
                <a:rPr lang="en-US" sz="429" i="1" spc="12">
                  <a:solidFill>
                    <a:srgbClr val="000000"/>
                  </a:solidFill>
                  <a:latin typeface="Montserrat Italics"/>
                  <a:ea typeface="Montserrat Italics"/>
                  <a:cs typeface="Montserrat Italics"/>
                  <a:sym typeface="Montserrat Italics"/>
                </a:rPr>
                <a:t>Brook</a:t>
              </a:r>
            </a:p>
          </p:txBody>
        </p:sp>
        <p:sp>
          <p:nvSpPr>
            <p:cNvPr id="136" name="TextBox 136"/>
            <p:cNvSpPr txBox="1"/>
            <p:nvPr/>
          </p:nvSpPr>
          <p:spPr>
            <a:xfrm rot="-5537520">
              <a:off x="4333204" y="6514049"/>
              <a:ext cx="52370" cy="97158"/>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A</a:t>
              </a:r>
            </a:p>
          </p:txBody>
        </p:sp>
        <p:sp>
          <p:nvSpPr>
            <p:cNvPr id="137" name="TextBox 137"/>
            <p:cNvSpPr txBox="1"/>
            <p:nvPr/>
          </p:nvSpPr>
          <p:spPr>
            <a:xfrm rot="-1701960">
              <a:off x="4940411" y="6301257"/>
              <a:ext cx="42003" cy="98996"/>
            </a:xfrm>
            <a:prstGeom prst="rect">
              <a:avLst/>
            </a:prstGeom>
          </p:spPr>
          <p:txBody>
            <a:bodyPr lIns="0" tIns="0" rIns="0" bIns="0" rtlCol="0" anchor="t">
              <a:spAutoFit/>
            </a:bodyPr>
            <a:lstStyle/>
            <a:p>
              <a:pPr algn="l">
                <a:lnSpc>
                  <a:spcPts val="612"/>
                </a:lnSpc>
              </a:pPr>
              <a:r>
                <a:rPr lang="en-US" sz="437" i="1" spc="8">
                  <a:solidFill>
                    <a:srgbClr val="000000"/>
                  </a:solidFill>
                  <a:latin typeface="Montserrat Italics"/>
                  <a:ea typeface="Montserrat Italics"/>
                  <a:cs typeface="Montserrat Italics"/>
                  <a:sym typeface="Montserrat Italics"/>
                </a:rPr>
                <a:t>il</a:t>
              </a:r>
            </a:p>
          </p:txBody>
        </p:sp>
        <p:sp>
          <p:nvSpPr>
            <p:cNvPr id="138" name="TextBox 138"/>
            <p:cNvSpPr txBox="1"/>
            <p:nvPr/>
          </p:nvSpPr>
          <p:spPr>
            <a:xfrm rot="-1701960">
              <a:off x="5869812" y="3793551"/>
              <a:ext cx="143981" cy="98739"/>
            </a:xfrm>
            <a:prstGeom prst="rect">
              <a:avLst/>
            </a:prstGeom>
          </p:spPr>
          <p:txBody>
            <a:bodyPr lIns="0" tIns="0" rIns="0" bIns="0" rtlCol="0" anchor="t">
              <a:spAutoFit/>
            </a:bodyPr>
            <a:lstStyle/>
            <a:p>
              <a:pPr algn="l">
                <a:lnSpc>
                  <a:spcPts val="612"/>
                </a:lnSpc>
              </a:pPr>
              <a:r>
                <a:rPr lang="en-US" sz="437" i="1" spc="8">
                  <a:solidFill>
                    <a:srgbClr val="000000"/>
                  </a:solidFill>
                  <a:latin typeface="Montserrat Italics"/>
                  <a:ea typeface="Montserrat Italics"/>
                  <a:cs typeface="Montserrat Italics"/>
                  <a:sym typeface="Montserrat Italics"/>
                </a:rPr>
                <a:t>Sab</a:t>
              </a:r>
            </a:p>
          </p:txBody>
        </p:sp>
        <p:sp>
          <p:nvSpPr>
            <p:cNvPr id="139" name="TextBox 139"/>
            <p:cNvSpPr txBox="1"/>
            <p:nvPr/>
          </p:nvSpPr>
          <p:spPr>
            <a:xfrm rot="-1763640">
              <a:off x="5994003" y="3737109"/>
              <a:ext cx="101263" cy="98706"/>
            </a:xfrm>
            <a:prstGeom prst="rect">
              <a:avLst/>
            </a:prstGeom>
          </p:spPr>
          <p:txBody>
            <a:bodyPr lIns="0" tIns="0" rIns="0" bIns="0" rtlCol="0" anchor="t">
              <a:spAutoFit/>
            </a:bodyPr>
            <a:lstStyle/>
            <a:p>
              <a:pPr algn="l">
                <a:lnSpc>
                  <a:spcPts val="612"/>
                </a:lnSpc>
              </a:pPr>
              <a:r>
                <a:rPr lang="en-US" sz="437" i="1" spc="8">
                  <a:solidFill>
                    <a:srgbClr val="000000"/>
                  </a:solidFill>
                  <a:latin typeface="Montserrat Italics"/>
                  <a:ea typeface="Montserrat Italics"/>
                  <a:cs typeface="Montserrat Italics"/>
                  <a:sym typeface="Montserrat Italics"/>
                </a:rPr>
                <a:t>rin</a:t>
              </a:r>
            </a:p>
          </p:txBody>
        </p:sp>
        <p:sp>
          <p:nvSpPr>
            <p:cNvPr id="140" name="TextBox 140"/>
            <p:cNvSpPr txBox="1"/>
            <p:nvPr/>
          </p:nvSpPr>
          <p:spPr>
            <a:xfrm rot="-1936560">
              <a:off x="3182849" y="4510447"/>
              <a:ext cx="46451" cy="98823"/>
            </a:xfrm>
            <a:prstGeom prst="rect">
              <a:avLst/>
            </a:prstGeom>
          </p:spPr>
          <p:txBody>
            <a:bodyPr lIns="0" tIns="0" rIns="0" bIns="0" rtlCol="0" anchor="t">
              <a:spAutoFit/>
            </a:bodyPr>
            <a:lstStyle/>
            <a:p>
              <a:pPr algn="l">
                <a:lnSpc>
                  <a:spcPts val="611"/>
                </a:lnSpc>
              </a:pPr>
              <a:r>
                <a:rPr lang="en-US" sz="437" i="1" spc="8">
                  <a:solidFill>
                    <a:srgbClr val="000000"/>
                  </a:solidFill>
                  <a:latin typeface="Montserrat Italics"/>
                  <a:ea typeface="Montserrat Italics"/>
                  <a:cs typeface="Montserrat Italics"/>
                  <a:sym typeface="Montserrat Italics"/>
                </a:rPr>
                <a:t>a</a:t>
              </a:r>
            </a:p>
          </p:txBody>
        </p:sp>
        <p:sp>
          <p:nvSpPr>
            <p:cNvPr id="141" name="TextBox 141"/>
            <p:cNvSpPr txBox="1"/>
            <p:nvPr/>
          </p:nvSpPr>
          <p:spPr>
            <a:xfrm rot="-1936560">
              <a:off x="6079714" y="3701248"/>
              <a:ext cx="46893" cy="98611"/>
            </a:xfrm>
            <a:prstGeom prst="rect">
              <a:avLst/>
            </a:prstGeom>
          </p:spPr>
          <p:txBody>
            <a:bodyPr lIns="0" tIns="0" rIns="0" bIns="0" rtlCol="0" anchor="t">
              <a:spAutoFit/>
            </a:bodyPr>
            <a:lstStyle/>
            <a:p>
              <a:pPr algn="l">
                <a:lnSpc>
                  <a:spcPts val="611"/>
                </a:lnSpc>
              </a:pPr>
              <a:r>
                <a:rPr lang="en-US" sz="437" i="1" spc="8">
                  <a:solidFill>
                    <a:srgbClr val="000000"/>
                  </a:solidFill>
                  <a:latin typeface="Montserrat Italics"/>
                  <a:ea typeface="Montserrat Italics"/>
                  <a:cs typeface="Montserrat Italics"/>
                  <a:sym typeface="Montserrat Italics"/>
                </a:rPr>
                <a:t>a</a:t>
              </a:r>
            </a:p>
          </p:txBody>
        </p:sp>
        <p:sp>
          <p:nvSpPr>
            <p:cNvPr id="142" name="TextBox 142"/>
            <p:cNvSpPr txBox="1"/>
            <p:nvPr/>
          </p:nvSpPr>
          <p:spPr>
            <a:xfrm rot="-1646760">
              <a:off x="1896794" y="4531516"/>
              <a:ext cx="156561" cy="99158"/>
            </a:xfrm>
            <a:prstGeom prst="rect">
              <a:avLst/>
            </a:prstGeom>
          </p:spPr>
          <p:txBody>
            <a:bodyPr lIns="0" tIns="0" rIns="0" bIns="0" rtlCol="0" anchor="t">
              <a:spAutoFit/>
            </a:bodyPr>
            <a:lstStyle/>
            <a:p>
              <a:pPr algn="l">
                <a:lnSpc>
                  <a:spcPts val="613"/>
                </a:lnSpc>
              </a:pPr>
              <a:r>
                <a:rPr lang="en-US" sz="437" i="1" spc="8">
                  <a:solidFill>
                    <a:srgbClr val="000000"/>
                  </a:solidFill>
                  <a:latin typeface="Montserrat Italics"/>
                  <a:ea typeface="Montserrat Italics"/>
                  <a:cs typeface="Montserrat Italics"/>
                  <a:sym typeface="Montserrat Italics"/>
                </a:rPr>
                <a:t>ams</a:t>
              </a:r>
            </a:p>
          </p:txBody>
        </p:sp>
        <p:sp>
          <p:nvSpPr>
            <p:cNvPr id="143" name="TextBox 143"/>
            <p:cNvSpPr txBox="1"/>
            <p:nvPr/>
          </p:nvSpPr>
          <p:spPr>
            <a:xfrm rot="-1646760">
              <a:off x="6360223" y="3608168"/>
              <a:ext cx="156337" cy="98767"/>
            </a:xfrm>
            <a:prstGeom prst="rect">
              <a:avLst/>
            </a:prstGeom>
          </p:spPr>
          <p:txBody>
            <a:bodyPr lIns="0" tIns="0" rIns="0" bIns="0" rtlCol="0" anchor="t">
              <a:spAutoFit/>
            </a:bodyPr>
            <a:lstStyle/>
            <a:p>
              <a:pPr algn="l">
                <a:lnSpc>
                  <a:spcPts val="613"/>
                </a:lnSpc>
              </a:pPr>
              <a:r>
                <a:rPr lang="en-US" sz="437" i="1" spc="8">
                  <a:solidFill>
                    <a:srgbClr val="000000"/>
                  </a:solidFill>
                  <a:latin typeface="Montserrat Italics"/>
                  <a:ea typeface="Montserrat Italics"/>
                  <a:cs typeface="Montserrat Italics"/>
                  <a:sym typeface="Montserrat Italics"/>
                </a:rPr>
                <a:t>Trail</a:t>
              </a:r>
            </a:p>
          </p:txBody>
        </p:sp>
        <p:sp>
          <p:nvSpPr>
            <p:cNvPr id="144" name="TextBox 144"/>
            <p:cNvSpPr txBox="1"/>
            <p:nvPr/>
          </p:nvSpPr>
          <p:spPr>
            <a:xfrm rot="-4577040">
              <a:off x="4712256" y="6541387"/>
              <a:ext cx="213781" cy="97169"/>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Ridge</a:t>
              </a:r>
            </a:p>
          </p:txBody>
        </p:sp>
        <p:sp>
          <p:nvSpPr>
            <p:cNvPr id="145" name="TextBox 145"/>
            <p:cNvSpPr txBox="1"/>
            <p:nvPr/>
          </p:nvSpPr>
          <p:spPr>
            <a:xfrm rot="-3056100">
              <a:off x="2429939" y="8430836"/>
              <a:ext cx="101185" cy="98510"/>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hit</a:t>
              </a:r>
            </a:p>
          </p:txBody>
        </p:sp>
        <p:sp>
          <p:nvSpPr>
            <p:cNvPr id="146" name="TextBox 146"/>
            <p:cNvSpPr txBox="1"/>
            <p:nvPr/>
          </p:nvSpPr>
          <p:spPr>
            <a:xfrm rot="-3056100">
              <a:off x="4504551" y="3815630"/>
              <a:ext cx="48156" cy="98449"/>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e</a:t>
              </a:r>
            </a:p>
          </p:txBody>
        </p:sp>
        <p:sp>
          <p:nvSpPr>
            <p:cNvPr id="147" name="TextBox 147"/>
            <p:cNvSpPr txBox="1"/>
            <p:nvPr/>
          </p:nvSpPr>
          <p:spPr>
            <a:xfrm rot="-3056100">
              <a:off x="4877503" y="6353827"/>
              <a:ext cx="34336" cy="97918"/>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r</a:t>
              </a:r>
            </a:p>
          </p:txBody>
        </p:sp>
        <p:sp>
          <p:nvSpPr>
            <p:cNvPr id="148" name="TextBox 148"/>
            <p:cNvSpPr txBox="1"/>
            <p:nvPr/>
          </p:nvSpPr>
          <p:spPr>
            <a:xfrm rot="-2251260">
              <a:off x="4235000" y="2480602"/>
              <a:ext cx="65240" cy="98421"/>
            </a:xfrm>
            <a:prstGeom prst="rect">
              <a:avLst/>
            </a:prstGeom>
          </p:spPr>
          <p:txBody>
            <a:bodyPr lIns="0" tIns="0" rIns="0" bIns="0" rtlCol="0" anchor="t">
              <a:spAutoFit/>
            </a:bodyPr>
            <a:lstStyle/>
            <a:p>
              <a:pPr algn="l">
                <a:lnSpc>
                  <a:spcPts val="610"/>
                </a:lnSpc>
              </a:pPr>
              <a:r>
                <a:rPr lang="en-US" sz="436" i="1" spc="8">
                  <a:solidFill>
                    <a:srgbClr val="000000"/>
                  </a:solidFill>
                  <a:latin typeface="Montserrat Italics"/>
                  <a:ea typeface="Montserrat Italics"/>
                  <a:cs typeface="Montserrat Italics"/>
                  <a:sym typeface="Montserrat Italics"/>
                </a:rPr>
                <a:t>M</a:t>
              </a:r>
            </a:p>
          </p:txBody>
        </p:sp>
        <p:sp>
          <p:nvSpPr>
            <p:cNvPr id="149" name="TextBox 149"/>
            <p:cNvSpPr txBox="1"/>
            <p:nvPr/>
          </p:nvSpPr>
          <p:spPr>
            <a:xfrm rot="-2637720">
              <a:off x="4277509" y="2434449"/>
              <a:ext cx="92880" cy="98180"/>
            </a:xfrm>
            <a:prstGeom prst="rect">
              <a:avLst/>
            </a:prstGeom>
          </p:spPr>
          <p:txBody>
            <a:bodyPr lIns="0" tIns="0" rIns="0" bIns="0" rtlCol="0" anchor="t">
              <a:spAutoFit/>
            </a:bodyPr>
            <a:lstStyle/>
            <a:p>
              <a:pPr algn="l">
                <a:lnSpc>
                  <a:spcPts val="609"/>
                </a:lnSpc>
              </a:pPr>
              <a:r>
                <a:rPr lang="en-US" sz="435" i="1" spc="8">
                  <a:solidFill>
                    <a:srgbClr val="000000"/>
                  </a:solidFill>
                  <a:latin typeface="Montserrat Italics"/>
                  <a:ea typeface="Montserrat Italics"/>
                  <a:cs typeface="Montserrat Italics"/>
                  <a:sym typeface="Montserrat Italics"/>
                </a:rPr>
                <a:t>ea</a:t>
              </a:r>
            </a:p>
          </p:txBody>
        </p:sp>
        <p:sp>
          <p:nvSpPr>
            <p:cNvPr id="150" name="TextBox 150"/>
            <p:cNvSpPr txBox="1"/>
            <p:nvPr/>
          </p:nvSpPr>
          <p:spPr>
            <a:xfrm rot="-3083640">
              <a:off x="4335375" y="2370404"/>
              <a:ext cx="95680" cy="97901"/>
            </a:xfrm>
            <a:prstGeom prst="rect">
              <a:avLst/>
            </a:prstGeom>
          </p:spPr>
          <p:txBody>
            <a:bodyPr lIns="0" tIns="0" rIns="0" bIns="0" rtlCol="0" anchor="t">
              <a:spAutoFit/>
            </a:bodyPr>
            <a:lstStyle/>
            <a:p>
              <a:pPr algn="l">
                <a:lnSpc>
                  <a:spcPts val="607"/>
                </a:lnSpc>
              </a:pPr>
              <a:r>
                <a:rPr lang="en-US" sz="433" i="1" spc="8">
                  <a:solidFill>
                    <a:srgbClr val="000000"/>
                  </a:solidFill>
                  <a:latin typeface="Montserrat Italics"/>
                  <a:ea typeface="Montserrat Italics"/>
                  <a:cs typeface="Montserrat Italics"/>
                  <a:sym typeface="Montserrat Italics"/>
                </a:rPr>
                <a:t>do</a:t>
              </a:r>
            </a:p>
          </p:txBody>
        </p:sp>
        <p:sp>
          <p:nvSpPr>
            <p:cNvPr id="151" name="TextBox 151"/>
            <p:cNvSpPr txBox="1"/>
            <p:nvPr/>
          </p:nvSpPr>
          <p:spPr>
            <a:xfrm rot="-3573240">
              <a:off x="2001449" y="7006533"/>
              <a:ext cx="186185" cy="109905"/>
            </a:xfrm>
            <a:prstGeom prst="rect">
              <a:avLst/>
            </a:prstGeom>
          </p:spPr>
          <p:txBody>
            <a:bodyPr lIns="0" tIns="0" rIns="0" bIns="0" rtlCol="0" anchor="t">
              <a:spAutoFit/>
            </a:bodyPr>
            <a:lstStyle/>
            <a:p>
              <a:pPr algn="l">
                <a:lnSpc>
                  <a:spcPts val="605"/>
                </a:lnSpc>
              </a:pPr>
              <a:r>
                <a:rPr lang="en-US" sz="432" i="1" spc="345">
                  <a:solidFill>
                    <a:srgbClr val="000000"/>
                  </a:solidFill>
                  <a:latin typeface="Montserrat Italics"/>
                  <a:ea typeface="Montserrat Italics"/>
                  <a:cs typeface="Montserrat Italics"/>
                  <a:sym typeface="Montserrat Italics"/>
                </a:rPr>
                <a:t>rn</a:t>
              </a:r>
            </a:p>
          </p:txBody>
        </p:sp>
        <p:sp>
          <p:nvSpPr>
            <p:cNvPr id="152" name="TextBox 152"/>
            <p:cNvSpPr txBox="1"/>
            <p:nvPr/>
          </p:nvSpPr>
          <p:spPr>
            <a:xfrm rot="-3573240">
              <a:off x="4394123" y="2311881"/>
              <a:ext cx="63742" cy="97610"/>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w</a:t>
              </a:r>
            </a:p>
          </p:txBody>
        </p:sp>
        <p:sp>
          <p:nvSpPr>
            <p:cNvPr id="153" name="TextBox 153"/>
            <p:cNvSpPr txBox="1"/>
            <p:nvPr/>
          </p:nvSpPr>
          <p:spPr>
            <a:xfrm rot="-3573240">
              <a:off x="6421272" y="4716067"/>
              <a:ext cx="50173" cy="97812"/>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n</a:t>
              </a:r>
            </a:p>
          </p:txBody>
        </p:sp>
        <p:sp>
          <p:nvSpPr>
            <p:cNvPr id="154" name="TextBox 154"/>
            <p:cNvSpPr txBox="1"/>
            <p:nvPr/>
          </p:nvSpPr>
          <p:spPr>
            <a:xfrm rot="-5271660">
              <a:off x="4373837" y="2170342"/>
              <a:ext cx="170728" cy="101276"/>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Trl</a:t>
              </a:r>
            </a:p>
          </p:txBody>
        </p:sp>
        <p:sp>
          <p:nvSpPr>
            <p:cNvPr id="155" name="TextBox 155"/>
            <p:cNvSpPr txBox="1"/>
            <p:nvPr/>
          </p:nvSpPr>
          <p:spPr>
            <a:xfrm rot="-5126580">
              <a:off x="4433283" y="2157411"/>
              <a:ext cx="46032" cy="97063"/>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a</a:t>
              </a:r>
            </a:p>
          </p:txBody>
        </p:sp>
        <p:sp>
          <p:nvSpPr>
            <p:cNvPr id="156" name="TextBox 156"/>
            <p:cNvSpPr txBox="1"/>
            <p:nvPr/>
          </p:nvSpPr>
          <p:spPr>
            <a:xfrm rot="-5336760">
              <a:off x="4445825" y="2122120"/>
              <a:ext cx="20906" cy="97046"/>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i</a:t>
              </a:r>
            </a:p>
          </p:txBody>
        </p:sp>
        <p:sp>
          <p:nvSpPr>
            <p:cNvPr id="157" name="TextBox 157"/>
            <p:cNvSpPr txBox="1"/>
            <p:nvPr/>
          </p:nvSpPr>
          <p:spPr>
            <a:xfrm rot="2555400">
              <a:off x="5697467" y="4787283"/>
              <a:ext cx="46625" cy="98236"/>
            </a:xfrm>
            <a:prstGeom prst="rect">
              <a:avLst/>
            </a:prstGeom>
          </p:spPr>
          <p:txBody>
            <a:bodyPr lIns="0" tIns="0" rIns="0" bIns="0" rtlCol="0" anchor="t">
              <a:spAutoFit/>
            </a:bodyPr>
            <a:lstStyle/>
            <a:p>
              <a:pPr algn="l">
                <a:lnSpc>
                  <a:spcPts val="609"/>
                </a:lnSpc>
              </a:pPr>
              <a:r>
                <a:rPr lang="en-US" sz="435" i="1" spc="8">
                  <a:solidFill>
                    <a:srgbClr val="000000"/>
                  </a:solidFill>
                  <a:latin typeface="Montserrat Italics"/>
                  <a:ea typeface="Montserrat Italics"/>
                  <a:cs typeface="Montserrat Italics"/>
                  <a:sym typeface="Montserrat Italics"/>
                </a:rPr>
                <a:t>k</a:t>
              </a:r>
            </a:p>
          </p:txBody>
        </p:sp>
        <p:sp>
          <p:nvSpPr>
            <p:cNvPr id="158" name="TextBox 158"/>
            <p:cNvSpPr txBox="1"/>
            <p:nvPr/>
          </p:nvSpPr>
          <p:spPr>
            <a:xfrm rot="4986360">
              <a:off x="4792121" y="2324788"/>
              <a:ext cx="33128" cy="97124"/>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r</a:t>
              </a:r>
            </a:p>
          </p:txBody>
        </p:sp>
        <p:sp>
          <p:nvSpPr>
            <p:cNvPr id="159" name="TextBox 159"/>
            <p:cNvSpPr txBox="1"/>
            <p:nvPr/>
          </p:nvSpPr>
          <p:spPr>
            <a:xfrm rot="4986360">
              <a:off x="5768727" y="4907000"/>
              <a:ext cx="46205" cy="97079"/>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a</a:t>
              </a:r>
            </a:p>
          </p:txBody>
        </p:sp>
        <p:sp>
          <p:nvSpPr>
            <p:cNvPr id="160" name="TextBox 160"/>
            <p:cNvSpPr txBox="1"/>
            <p:nvPr/>
          </p:nvSpPr>
          <p:spPr>
            <a:xfrm rot="4621440">
              <a:off x="4670345" y="2091240"/>
              <a:ext cx="52140" cy="97655"/>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B</a:t>
              </a:r>
            </a:p>
          </p:txBody>
        </p:sp>
        <p:sp>
          <p:nvSpPr>
            <p:cNvPr id="161" name="TextBox 161"/>
            <p:cNvSpPr txBox="1"/>
            <p:nvPr/>
          </p:nvSpPr>
          <p:spPr>
            <a:xfrm rot="4621440">
              <a:off x="5137306" y="3628392"/>
              <a:ext cx="53068" cy="97158"/>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B</a:t>
              </a:r>
            </a:p>
          </p:txBody>
        </p:sp>
        <p:sp>
          <p:nvSpPr>
            <p:cNvPr id="162" name="TextBox 162"/>
            <p:cNvSpPr txBox="1"/>
            <p:nvPr/>
          </p:nvSpPr>
          <p:spPr>
            <a:xfrm rot="4606080">
              <a:off x="1372044" y="7964981"/>
              <a:ext cx="58545" cy="97476"/>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H</a:t>
              </a:r>
            </a:p>
          </p:txBody>
        </p:sp>
        <p:sp>
          <p:nvSpPr>
            <p:cNvPr id="163" name="TextBox 163"/>
            <p:cNvSpPr txBox="1"/>
            <p:nvPr/>
          </p:nvSpPr>
          <p:spPr>
            <a:xfrm rot="4606080">
              <a:off x="2574291" y="3444415"/>
              <a:ext cx="53297" cy="97359"/>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V</a:t>
              </a:r>
            </a:p>
          </p:txBody>
        </p:sp>
        <p:sp>
          <p:nvSpPr>
            <p:cNvPr id="164" name="TextBox 164"/>
            <p:cNvSpPr txBox="1"/>
            <p:nvPr/>
          </p:nvSpPr>
          <p:spPr>
            <a:xfrm rot="4606080">
              <a:off x="4862689" y="6987860"/>
              <a:ext cx="224405" cy="99002"/>
            </a:xfrm>
            <a:prstGeom prst="rect">
              <a:avLst/>
            </a:prstGeom>
          </p:spPr>
          <p:txBody>
            <a:bodyPr lIns="0" tIns="0" rIns="0" bIns="0" rtlCol="0" anchor="t">
              <a:spAutoFit/>
            </a:bodyPr>
            <a:lstStyle/>
            <a:p>
              <a:pPr algn="l">
                <a:lnSpc>
                  <a:spcPts val="601"/>
                </a:lnSpc>
              </a:pPr>
              <a:r>
                <a:rPr lang="en-US" sz="429" i="1" spc="14">
                  <a:solidFill>
                    <a:srgbClr val="000000"/>
                  </a:solidFill>
                  <a:latin typeface="Montserrat Italics"/>
                  <a:ea typeface="Montserrat Italics"/>
                  <a:cs typeface="Montserrat Italics"/>
                  <a:sym typeface="Montserrat Italics"/>
                </a:rPr>
                <a:t>Perch</a:t>
              </a:r>
            </a:p>
          </p:txBody>
        </p:sp>
        <p:sp>
          <p:nvSpPr>
            <p:cNvPr id="165" name="TextBox 165"/>
            <p:cNvSpPr txBox="1"/>
            <p:nvPr/>
          </p:nvSpPr>
          <p:spPr>
            <a:xfrm rot="4606080">
              <a:off x="5189609" y="3804028"/>
              <a:ext cx="49056" cy="97163"/>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h</a:t>
              </a:r>
            </a:p>
          </p:txBody>
        </p:sp>
        <p:sp>
          <p:nvSpPr>
            <p:cNvPr id="166" name="TextBox 166"/>
            <p:cNvSpPr txBox="1"/>
            <p:nvPr/>
          </p:nvSpPr>
          <p:spPr>
            <a:xfrm rot="-4022760">
              <a:off x="4920953" y="5200316"/>
              <a:ext cx="53415" cy="97381"/>
            </a:xfrm>
            <a:prstGeom prst="rect">
              <a:avLst/>
            </a:prstGeom>
          </p:spPr>
          <p:txBody>
            <a:bodyPr lIns="0" tIns="0" rIns="0" bIns="0" rtlCol="0" anchor="t">
              <a:spAutoFit/>
            </a:bodyPr>
            <a:lstStyle/>
            <a:p>
              <a:pPr algn="l">
                <a:lnSpc>
                  <a:spcPts val="603"/>
                </a:lnSpc>
              </a:pPr>
              <a:r>
                <a:rPr lang="en-US" sz="431" i="1" spc="8">
                  <a:solidFill>
                    <a:srgbClr val="000000"/>
                  </a:solidFill>
                  <a:latin typeface="Montserrat Italics"/>
                  <a:ea typeface="Montserrat Italics"/>
                  <a:cs typeface="Montserrat Italics"/>
                  <a:sym typeface="Montserrat Italics"/>
                </a:rPr>
                <a:t>A</a:t>
              </a:r>
            </a:p>
          </p:txBody>
        </p:sp>
        <p:sp>
          <p:nvSpPr>
            <p:cNvPr id="167" name="TextBox 167"/>
            <p:cNvSpPr txBox="1"/>
            <p:nvPr/>
          </p:nvSpPr>
          <p:spPr>
            <a:xfrm rot="-3862200">
              <a:off x="4942314" y="5157020"/>
              <a:ext cx="48893" cy="97460"/>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d</a:t>
              </a:r>
            </a:p>
          </p:txBody>
        </p:sp>
        <p:sp>
          <p:nvSpPr>
            <p:cNvPr id="168" name="TextBox 168"/>
            <p:cNvSpPr txBox="1"/>
            <p:nvPr/>
          </p:nvSpPr>
          <p:spPr>
            <a:xfrm rot="-3650640">
              <a:off x="2485821" y="8363919"/>
              <a:ext cx="78099" cy="98493"/>
            </a:xfrm>
            <a:prstGeom prst="rect">
              <a:avLst/>
            </a:prstGeom>
          </p:spPr>
          <p:txBody>
            <a:bodyPr lIns="0" tIns="0" rIns="0" bIns="0" rtlCol="0" anchor="t">
              <a:spAutoFit/>
            </a:bodyPr>
            <a:lstStyle/>
            <a:p>
              <a:pPr algn="l">
                <a:lnSpc>
                  <a:spcPts val="604"/>
                </a:lnSpc>
              </a:pPr>
              <a:r>
                <a:rPr lang="en-US" sz="432" i="1" spc="8">
                  <a:solidFill>
                    <a:srgbClr val="000000"/>
                  </a:solidFill>
                  <a:latin typeface="Montserrat Italics"/>
                  <a:ea typeface="Montserrat Italics"/>
                  <a:cs typeface="Montserrat Italics"/>
                  <a:sym typeface="Montserrat Italics"/>
                </a:rPr>
                <a:t>et</a:t>
              </a:r>
            </a:p>
          </p:txBody>
        </p:sp>
        <p:sp>
          <p:nvSpPr>
            <p:cNvPr id="169" name="TextBox 169"/>
            <p:cNvSpPr txBox="1"/>
            <p:nvPr/>
          </p:nvSpPr>
          <p:spPr>
            <a:xfrm rot="-3650640">
              <a:off x="4958494" y="5113690"/>
              <a:ext cx="47329" cy="97566"/>
            </a:xfrm>
            <a:prstGeom prst="rect">
              <a:avLst/>
            </a:prstGeom>
          </p:spPr>
          <p:txBody>
            <a:bodyPr lIns="0" tIns="0" rIns="0" bIns="0" rtlCol="0" anchor="t">
              <a:spAutoFit/>
            </a:bodyPr>
            <a:lstStyle/>
            <a:p>
              <a:pPr algn="l">
                <a:lnSpc>
                  <a:spcPts val="604"/>
                </a:lnSpc>
              </a:pPr>
              <a:r>
                <a:rPr lang="en-US" sz="432" i="1" spc="8">
                  <a:solidFill>
                    <a:srgbClr val="000000"/>
                  </a:solidFill>
                  <a:latin typeface="Montserrat Italics"/>
                  <a:ea typeface="Montserrat Italics"/>
                  <a:cs typeface="Montserrat Italics"/>
                  <a:sym typeface="Montserrat Italics"/>
                </a:rPr>
                <a:t>a</a:t>
              </a:r>
            </a:p>
          </p:txBody>
        </p:sp>
        <p:sp>
          <p:nvSpPr>
            <p:cNvPr id="170" name="TextBox 170"/>
            <p:cNvSpPr txBox="1"/>
            <p:nvPr/>
          </p:nvSpPr>
          <p:spPr>
            <a:xfrm rot="-3688260">
              <a:off x="4965203" y="5045361"/>
              <a:ext cx="114195" cy="97549"/>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ms</a:t>
              </a:r>
            </a:p>
          </p:txBody>
        </p:sp>
        <p:sp>
          <p:nvSpPr>
            <p:cNvPr id="171" name="TextBox 171"/>
            <p:cNvSpPr txBox="1"/>
            <p:nvPr/>
          </p:nvSpPr>
          <p:spPr>
            <a:xfrm rot="-3901320">
              <a:off x="5069239" y="4760852"/>
              <a:ext cx="156617" cy="97437"/>
            </a:xfrm>
            <a:prstGeom prst="rect">
              <a:avLst/>
            </a:prstGeom>
          </p:spPr>
          <p:txBody>
            <a:bodyPr lIns="0" tIns="0" rIns="0" bIns="0" rtlCol="0" anchor="t">
              <a:spAutoFit/>
            </a:bodyPr>
            <a:lstStyle/>
            <a:p>
              <a:pPr algn="l">
                <a:lnSpc>
                  <a:spcPts val="603"/>
                </a:lnSpc>
              </a:pPr>
              <a:r>
                <a:rPr lang="en-US" sz="431" i="1" spc="8">
                  <a:solidFill>
                    <a:srgbClr val="000000"/>
                  </a:solidFill>
                  <a:latin typeface="Montserrat Italics"/>
                  <a:ea typeface="Montserrat Italics"/>
                  <a:cs typeface="Montserrat Italics"/>
                  <a:sym typeface="Montserrat Italics"/>
                </a:rPr>
                <a:t>Trail</a:t>
              </a:r>
            </a:p>
          </p:txBody>
        </p:sp>
        <p:sp>
          <p:nvSpPr>
            <p:cNvPr id="172" name="TextBox 172"/>
            <p:cNvSpPr txBox="1"/>
            <p:nvPr/>
          </p:nvSpPr>
          <p:spPr>
            <a:xfrm rot="-360240">
              <a:off x="4230574" y="4449460"/>
              <a:ext cx="94143" cy="99203"/>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Wi</a:t>
              </a:r>
            </a:p>
          </p:txBody>
        </p:sp>
        <p:sp>
          <p:nvSpPr>
            <p:cNvPr id="173" name="TextBox 173"/>
            <p:cNvSpPr txBox="1"/>
            <p:nvPr/>
          </p:nvSpPr>
          <p:spPr>
            <a:xfrm rot="-360240">
              <a:off x="4427025" y="4446291"/>
              <a:ext cx="72393" cy="99751"/>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m</a:t>
              </a:r>
            </a:p>
          </p:txBody>
        </p:sp>
        <p:sp>
          <p:nvSpPr>
            <p:cNvPr id="174" name="TextBox 174"/>
            <p:cNvSpPr txBox="1"/>
            <p:nvPr/>
          </p:nvSpPr>
          <p:spPr>
            <a:xfrm rot="-194640">
              <a:off x="4324051" y="4450805"/>
              <a:ext cx="40963" cy="99220"/>
            </a:xfrm>
            <a:prstGeom prst="rect">
              <a:avLst/>
            </a:prstGeom>
          </p:spPr>
          <p:txBody>
            <a:bodyPr lIns="0" tIns="0" rIns="0" bIns="0" rtlCol="0" anchor="t">
              <a:spAutoFit/>
            </a:bodyPr>
            <a:lstStyle/>
            <a:p>
              <a:pPr algn="l">
                <a:lnSpc>
                  <a:spcPts val="616"/>
                </a:lnSpc>
              </a:pPr>
              <a:r>
                <a:rPr lang="en-US" sz="440" i="1" spc="8">
                  <a:solidFill>
                    <a:srgbClr val="000000"/>
                  </a:solidFill>
                  <a:latin typeface="Montserrat Italics"/>
                  <a:ea typeface="Montserrat Italics"/>
                  <a:cs typeface="Montserrat Italics"/>
                  <a:sym typeface="Montserrat Italics"/>
                </a:rPr>
                <a:t>ll</a:t>
              </a:r>
            </a:p>
          </p:txBody>
        </p:sp>
        <p:sp>
          <p:nvSpPr>
            <p:cNvPr id="175" name="TextBox 175"/>
            <p:cNvSpPr txBox="1"/>
            <p:nvPr/>
          </p:nvSpPr>
          <p:spPr>
            <a:xfrm rot="-241260">
              <a:off x="4363805" y="4445796"/>
              <a:ext cx="20633" cy="99214"/>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i</a:t>
              </a:r>
            </a:p>
          </p:txBody>
        </p:sp>
        <p:sp>
          <p:nvSpPr>
            <p:cNvPr id="176" name="TextBox 176"/>
            <p:cNvSpPr txBox="1"/>
            <p:nvPr/>
          </p:nvSpPr>
          <p:spPr>
            <a:xfrm rot="-1022160">
              <a:off x="3477403" y="4298726"/>
              <a:ext cx="154610" cy="101349"/>
            </a:xfrm>
            <a:prstGeom prst="rect">
              <a:avLst/>
            </a:prstGeom>
          </p:spPr>
          <p:txBody>
            <a:bodyPr lIns="0" tIns="0" rIns="0" bIns="0" rtlCol="0" anchor="t">
              <a:spAutoFit/>
            </a:bodyPr>
            <a:lstStyle/>
            <a:p>
              <a:pPr algn="l">
                <a:lnSpc>
                  <a:spcPts val="614"/>
                </a:lnSpc>
              </a:pPr>
              <a:r>
                <a:rPr lang="en-US" sz="439" i="1" spc="8">
                  <a:solidFill>
                    <a:srgbClr val="000000"/>
                  </a:solidFill>
                  <a:latin typeface="Montserrat Italics"/>
                  <a:ea typeface="Montserrat Italics"/>
                  <a:cs typeface="Montserrat Italics"/>
                  <a:sym typeface="Montserrat Italics"/>
                </a:rPr>
                <a:t>Trail</a:t>
              </a:r>
            </a:p>
          </p:txBody>
        </p:sp>
        <p:sp>
          <p:nvSpPr>
            <p:cNvPr id="177" name="TextBox 177"/>
            <p:cNvSpPr txBox="1"/>
            <p:nvPr/>
          </p:nvSpPr>
          <p:spPr>
            <a:xfrm rot="-1022160">
              <a:off x="4554825" y="4415123"/>
              <a:ext cx="71544" cy="99041"/>
            </a:xfrm>
            <a:prstGeom prst="rect">
              <a:avLst/>
            </a:prstGeom>
          </p:spPr>
          <p:txBody>
            <a:bodyPr lIns="0" tIns="0" rIns="0" bIns="0" rtlCol="0" anchor="t">
              <a:spAutoFit/>
            </a:bodyPr>
            <a:lstStyle/>
            <a:p>
              <a:pPr algn="l">
                <a:lnSpc>
                  <a:spcPts val="614"/>
                </a:lnSpc>
              </a:pPr>
              <a:r>
                <a:rPr lang="en-US" sz="439" i="1" spc="8">
                  <a:solidFill>
                    <a:srgbClr val="000000"/>
                  </a:solidFill>
                  <a:latin typeface="Montserrat Italics"/>
                  <a:ea typeface="Montserrat Italics"/>
                  <a:cs typeface="Montserrat Italics"/>
                  <a:sym typeface="Montserrat Italics"/>
                </a:rPr>
                <a:t>Tr</a:t>
              </a:r>
            </a:p>
          </p:txBody>
        </p:sp>
        <p:sp>
          <p:nvSpPr>
            <p:cNvPr id="178" name="TextBox 178"/>
            <p:cNvSpPr txBox="1"/>
            <p:nvPr/>
          </p:nvSpPr>
          <p:spPr>
            <a:xfrm rot="-1485420">
              <a:off x="1832213" y="4581089"/>
              <a:ext cx="81726" cy="99421"/>
            </a:xfrm>
            <a:prstGeom prst="rect">
              <a:avLst/>
            </a:prstGeom>
          </p:spPr>
          <p:txBody>
            <a:bodyPr lIns="0" tIns="0" rIns="0" bIns="0" rtlCol="0" anchor="t">
              <a:spAutoFit/>
            </a:bodyPr>
            <a:lstStyle/>
            <a:p>
              <a:pPr algn="l">
                <a:lnSpc>
                  <a:spcPts val="613"/>
                </a:lnSpc>
              </a:pPr>
              <a:r>
                <a:rPr lang="en-US" sz="438" i="1" spc="8">
                  <a:solidFill>
                    <a:srgbClr val="000000"/>
                  </a:solidFill>
                  <a:latin typeface="Montserrat Italics"/>
                  <a:ea typeface="Montserrat Italics"/>
                  <a:cs typeface="Montserrat Italics"/>
                  <a:sym typeface="Montserrat Italics"/>
                </a:rPr>
                <a:t>illi</a:t>
              </a:r>
            </a:p>
          </p:txBody>
        </p:sp>
        <p:sp>
          <p:nvSpPr>
            <p:cNvPr id="179" name="TextBox 179"/>
            <p:cNvSpPr txBox="1"/>
            <p:nvPr/>
          </p:nvSpPr>
          <p:spPr>
            <a:xfrm rot="-1485420">
              <a:off x="3150269" y="4528132"/>
              <a:ext cx="42914" cy="98968"/>
            </a:xfrm>
            <a:prstGeom prst="rect">
              <a:avLst/>
            </a:prstGeom>
          </p:spPr>
          <p:txBody>
            <a:bodyPr lIns="0" tIns="0" rIns="0" bIns="0" rtlCol="0" anchor="t">
              <a:spAutoFit/>
            </a:bodyPr>
            <a:lstStyle/>
            <a:p>
              <a:pPr algn="l">
                <a:lnSpc>
                  <a:spcPts val="613"/>
                </a:lnSpc>
              </a:pPr>
              <a:r>
                <a:rPr lang="en-US" sz="438" i="1" spc="8">
                  <a:solidFill>
                    <a:srgbClr val="000000"/>
                  </a:solidFill>
                  <a:latin typeface="Montserrat Italics"/>
                  <a:ea typeface="Montserrat Italics"/>
                  <a:cs typeface="Montserrat Italics"/>
                  <a:sym typeface="Montserrat Italics"/>
                </a:rPr>
                <a:t>L</a:t>
              </a:r>
            </a:p>
          </p:txBody>
        </p:sp>
        <p:sp>
          <p:nvSpPr>
            <p:cNvPr id="180" name="TextBox 180"/>
            <p:cNvSpPr txBox="1"/>
            <p:nvPr/>
          </p:nvSpPr>
          <p:spPr>
            <a:xfrm rot="-1485420">
              <a:off x="4619567" y="4386510"/>
              <a:ext cx="87337" cy="98845"/>
            </a:xfrm>
            <a:prstGeom prst="rect">
              <a:avLst/>
            </a:prstGeom>
          </p:spPr>
          <p:txBody>
            <a:bodyPr lIns="0" tIns="0" rIns="0" bIns="0" rtlCol="0" anchor="t">
              <a:spAutoFit/>
            </a:bodyPr>
            <a:lstStyle/>
            <a:p>
              <a:pPr algn="l">
                <a:lnSpc>
                  <a:spcPts val="613"/>
                </a:lnSpc>
              </a:pPr>
              <a:r>
                <a:rPr lang="en-US" sz="438" i="1" spc="8">
                  <a:solidFill>
                    <a:srgbClr val="000000"/>
                  </a:solidFill>
                  <a:latin typeface="Montserrat Italics"/>
                  <a:ea typeface="Montserrat Italics"/>
                  <a:cs typeface="Montserrat Italics"/>
                  <a:sym typeface="Montserrat Italics"/>
                </a:rPr>
                <a:t>ail</a:t>
              </a:r>
            </a:p>
          </p:txBody>
        </p:sp>
        <p:sp>
          <p:nvSpPr>
            <p:cNvPr id="181" name="TextBox 181"/>
            <p:cNvSpPr txBox="1"/>
            <p:nvPr/>
          </p:nvSpPr>
          <p:spPr>
            <a:xfrm rot="4038839">
              <a:off x="2497833" y="3263386"/>
              <a:ext cx="94294" cy="97376"/>
            </a:xfrm>
            <a:prstGeom prst="rect">
              <a:avLst/>
            </a:prstGeom>
          </p:spPr>
          <p:txBody>
            <a:bodyPr lIns="0" tIns="0" rIns="0" bIns="0" rtlCol="0" anchor="t">
              <a:spAutoFit/>
            </a:bodyPr>
            <a:lstStyle/>
            <a:p>
              <a:pPr algn="l">
                <a:lnSpc>
                  <a:spcPts val="603"/>
                </a:lnSpc>
              </a:pPr>
              <a:r>
                <a:rPr lang="en-US" sz="431" i="1" spc="27">
                  <a:solidFill>
                    <a:srgbClr val="000000"/>
                  </a:solidFill>
                  <a:latin typeface="Montserrat Italics"/>
                  <a:ea typeface="Montserrat Italics"/>
                  <a:cs typeface="Montserrat Italics"/>
                  <a:sym typeface="Montserrat Italics"/>
                </a:rPr>
                <a:t>La</a:t>
              </a:r>
            </a:p>
          </p:txBody>
        </p:sp>
        <p:sp>
          <p:nvSpPr>
            <p:cNvPr id="182" name="TextBox 182"/>
            <p:cNvSpPr txBox="1"/>
            <p:nvPr/>
          </p:nvSpPr>
          <p:spPr>
            <a:xfrm rot="3804120">
              <a:off x="2613284" y="3564939"/>
              <a:ext cx="63669" cy="97487"/>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w</a:t>
              </a:r>
            </a:p>
          </p:txBody>
        </p:sp>
        <p:sp>
          <p:nvSpPr>
            <p:cNvPr id="183" name="TextBox 183"/>
            <p:cNvSpPr txBox="1"/>
            <p:nvPr/>
          </p:nvSpPr>
          <p:spPr>
            <a:xfrm rot="3804120">
              <a:off x="4713004" y="2204807"/>
              <a:ext cx="47245" cy="97717"/>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o</a:t>
              </a:r>
            </a:p>
          </p:txBody>
        </p:sp>
        <p:sp>
          <p:nvSpPr>
            <p:cNvPr id="184" name="TextBox 184"/>
            <p:cNvSpPr txBox="1"/>
            <p:nvPr/>
          </p:nvSpPr>
          <p:spPr>
            <a:xfrm rot="6510000">
              <a:off x="2643602" y="3657211"/>
              <a:ext cx="48066" cy="97270"/>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T</a:t>
              </a:r>
            </a:p>
          </p:txBody>
        </p:sp>
        <p:sp>
          <p:nvSpPr>
            <p:cNvPr id="185" name="TextBox 185"/>
            <p:cNvSpPr txBox="1"/>
            <p:nvPr/>
          </p:nvSpPr>
          <p:spPr>
            <a:xfrm rot="7797480">
              <a:off x="2547280" y="3734515"/>
              <a:ext cx="134458" cy="97951"/>
            </a:xfrm>
            <a:prstGeom prst="rect">
              <a:avLst/>
            </a:prstGeom>
          </p:spPr>
          <p:txBody>
            <a:bodyPr lIns="0" tIns="0" rIns="0" bIns="0" rtlCol="0" anchor="t">
              <a:spAutoFit/>
            </a:bodyPr>
            <a:lstStyle/>
            <a:p>
              <a:pPr algn="l">
                <a:lnSpc>
                  <a:spcPts val="607"/>
                </a:lnSpc>
              </a:pPr>
              <a:r>
                <a:rPr lang="en-US" sz="433" i="1" spc="21">
                  <a:solidFill>
                    <a:srgbClr val="000000"/>
                  </a:solidFill>
                  <a:latin typeface="Montserrat Italics"/>
                  <a:ea typeface="Montserrat Italics"/>
                  <a:cs typeface="Montserrat Italics"/>
                  <a:sym typeface="Montserrat Italics"/>
                </a:rPr>
                <a:t>rail</a:t>
              </a:r>
            </a:p>
          </p:txBody>
        </p:sp>
        <p:sp>
          <p:nvSpPr>
            <p:cNvPr id="186" name="TextBox 186"/>
            <p:cNvSpPr txBox="1"/>
            <p:nvPr/>
          </p:nvSpPr>
          <p:spPr>
            <a:xfrm rot="4723140">
              <a:off x="1239296" y="7623847"/>
              <a:ext cx="60344" cy="97309"/>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O</a:t>
              </a:r>
            </a:p>
          </p:txBody>
        </p:sp>
        <p:sp>
          <p:nvSpPr>
            <p:cNvPr id="187" name="TextBox 187"/>
            <p:cNvSpPr txBox="1"/>
            <p:nvPr/>
          </p:nvSpPr>
          <p:spPr>
            <a:xfrm rot="4723140">
              <a:off x="4650289" y="1828127"/>
              <a:ext cx="48178" cy="97130"/>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b</a:t>
              </a:r>
            </a:p>
          </p:txBody>
        </p:sp>
        <p:sp>
          <p:nvSpPr>
            <p:cNvPr id="188" name="TextBox 188"/>
            <p:cNvSpPr txBox="1"/>
            <p:nvPr/>
          </p:nvSpPr>
          <p:spPr>
            <a:xfrm rot="5328480">
              <a:off x="1323013" y="8162351"/>
              <a:ext cx="199776" cy="98354"/>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hway</a:t>
              </a:r>
            </a:p>
          </p:txBody>
        </p:sp>
        <p:sp>
          <p:nvSpPr>
            <p:cNvPr id="189" name="TextBox 189"/>
            <p:cNvSpPr txBox="1"/>
            <p:nvPr/>
          </p:nvSpPr>
          <p:spPr>
            <a:xfrm rot="5328480">
              <a:off x="4614368" y="1928015"/>
              <a:ext cx="143741" cy="97046"/>
            </a:xfrm>
            <a:prstGeom prst="rect">
              <a:avLst/>
            </a:prstGeom>
          </p:spPr>
          <p:txBody>
            <a:bodyPr lIns="0" tIns="0" rIns="0" bIns="0" rtlCol="0" anchor="t">
              <a:spAutoFit/>
            </a:bodyPr>
            <a:lstStyle/>
            <a:p>
              <a:pPr algn="l">
                <a:lnSpc>
                  <a:spcPts val="601"/>
                </a:lnSpc>
              </a:pPr>
              <a:r>
                <a:rPr lang="en-US" sz="429" i="1" spc="20">
                  <a:solidFill>
                    <a:srgbClr val="000000"/>
                  </a:solidFill>
                  <a:latin typeface="Montserrat Italics"/>
                  <a:ea typeface="Montserrat Italics"/>
                  <a:cs typeface="Montserrat Italics"/>
                  <a:sym typeface="Montserrat Italics"/>
                </a:rPr>
                <a:t>blin</a:t>
              </a:r>
            </a:p>
          </p:txBody>
        </p:sp>
        <p:sp>
          <p:nvSpPr>
            <p:cNvPr id="190" name="TextBox 190"/>
            <p:cNvSpPr txBox="1"/>
            <p:nvPr/>
          </p:nvSpPr>
          <p:spPr>
            <a:xfrm rot="4829640">
              <a:off x="4849464" y="2139275"/>
              <a:ext cx="48089" cy="68801"/>
            </a:xfrm>
            <a:prstGeom prst="rect">
              <a:avLst/>
            </a:prstGeom>
          </p:spPr>
          <p:txBody>
            <a:bodyPr lIns="0" tIns="0" rIns="0" bIns="0" rtlCol="0" anchor="t">
              <a:spAutoFit/>
            </a:bodyPr>
            <a:lstStyle/>
            <a:p>
              <a:pPr algn="l">
                <a:lnSpc>
                  <a:spcPts val="355"/>
                </a:lnSpc>
              </a:pPr>
              <a:r>
                <a:rPr lang="en-US" sz="429" i="1" spc="8">
                  <a:solidFill>
                    <a:srgbClr val="000000"/>
                  </a:solidFill>
                  <a:latin typeface="Montserrat Italics"/>
                  <a:ea typeface="Montserrat Italics"/>
                  <a:cs typeface="Montserrat Italics"/>
                  <a:sym typeface="Montserrat Italics"/>
                </a:rPr>
                <a:t>T</a:t>
              </a:r>
            </a:p>
          </p:txBody>
        </p:sp>
        <p:sp>
          <p:nvSpPr>
            <p:cNvPr id="191" name="TextBox 191"/>
            <p:cNvSpPr txBox="1"/>
            <p:nvPr/>
          </p:nvSpPr>
          <p:spPr>
            <a:xfrm rot="4829640">
              <a:off x="4567241" y="2199754"/>
              <a:ext cx="48055" cy="68532"/>
            </a:xfrm>
            <a:prstGeom prst="rect">
              <a:avLst/>
            </a:prstGeom>
          </p:spPr>
          <p:txBody>
            <a:bodyPr lIns="0" tIns="0" rIns="0" bIns="0" rtlCol="0" anchor="t">
              <a:spAutoFit/>
            </a:bodyPr>
            <a:lstStyle/>
            <a:p>
              <a:pPr algn="l">
                <a:lnSpc>
                  <a:spcPts val="355"/>
                </a:lnSpc>
              </a:pPr>
              <a:r>
                <a:rPr lang="en-US" sz="429" i="1" spc="8">
                  <a:solidFill>
                    <a:srgbClr val="000000"/>
                  </a:solidFill>
                  <a:latin typeface="Montserrat Italics"/>
                  <a:ea typeface="Montserrat Italics"/>
                  <a:cs typeface="Montserrat Italics"/>
                  <a:sym typeface="Montserrat Italics"/>
                </a:rPr>
                <a:t>g</a:t>
              </a:r>
            </a:p>
          </p:txBody>
        </p:sp>
        <p:sp>
          <p:nvSpPr>
            <p:cNvPr id="192" name="TextBox 192"/>
            <p:cNvSpPr txBox="1"/>
            <p:nvPr/>
          </p:nvSpPr>
          <p:spPr>
            <a:xfrm rot="2894100">
              <a:off x="4738083" y="2237058"/>
              <a:ext cx="46731" cy="98018"/>
            </a:xfrm>
            <a:prstGeom prst="rect">
              <a:avLst/>
            </a:prstGeom>
          </p:spPr>
          <p:txBody>
            <a:bodyPr lIns="0" tIns="0" rIns="0" bIns="0" rtlCol="0" anchor="t">
              <a:spAutoFit/>
            </a:bodyPr>
            <a:lstStyle/>
            <a:p>
              <a:pPr algn="l">
                <a:lnSpc>
                  <a:spcPts val="607"/>
                </a:lnSpc>
              </a:pPr>
              <a:r>
                <a:rPr lang="en-US" sz="434" i="1" spc="8">
                  <a:solidFill>
                    <a:srgbClr val="000000"/>
                  </a:solidFill>
                  <a:latin typeface="Montserrat Italics"/>
                  <a:ea typeface="Montserrat Italics"/>
                  <a:cs typeface="Montserrat Italics"/>
                  <a:sym typeface="Montserrat Italics"/>
                </a:rPr>
                <a:t>k</a:t>
              </a:r>
            </a:p>
          </p:txBody>
        </p:sp>
        <p:sp>
          <p:nvSpPr>
            <p:cNvPr id="193" name="TextBox 193"/>
            <p:cNvSpPr txBox="1"/>
            <p:nvPr/>
          </p:nvSpPr>
          <p:spPr>
            <a:xfrm rot="-1561860">
              <a:off x="1766369" y="4609640"/>
              <a:ext cx="75439" cy="98812"/>
            </a:xfrm>
            <a:prstGeom prst="rect">
              <a:avLst/>
            </a:prstGeom>
          </p:spPr>
          <p:txBody>
            <a:bodyPr lIns="0" tIns="0" rIns="0" bIns="0" rtlCol="0" anchor="t">
              <a:spAutoFit/>
            </a:bodyPr>
            <a:lstStyle/>
            <a:p>
              <a:pPr algn="l">
                <a:lnSpc>
                  <a:spcPts val="613"/>
                </a:lnSpc>
              </a:pPr>
              <a:r>
                <a:rPr lang="en-US" sz="438" i="1" spc="8">
                  <a:solidFill>
                    <a:srgbClr val="000000"/>
                  </a:solidFill>
                  <a:latin typeface="Montserrat Italics"/>
                  <a:ea typeface="Montserrat Italics"/>
                  <a:cs typeface="Montserrat Italics"/>
                  <a:sym typeface="Montserrat Italics"/>
                </a:rPr>
                <a:t>W</a:t>
              </a:r>
            </a:p>
          </p:txBody>
        </p:sp>
        <p:sp>
          <p:nvSpPr>
            <p:cNvPr id="194" name="TextBox 194"/>
            <p:cNvSpPr txBox="1"/>
            <p:nvPr/>
          </p:nvSpPr>
          <p:spPr>
            <a:xfrm rot="-2192400">
              <a:off x="2050797" y="4477166"/>
              <a:ext cx="72074" cy="98460"/>
            </a:xfrm>
            <a:prstGeom prst="rect">
              <a:avLst/>
            </a:prstGeom>
          </p:spPr>
          <p:txBody>
            <a:bodyPr lIns="0" tIns="0" rIns="0" bIns="0" rtlCol="0" anchor="t">
              <a:spAutoFit/>
            </a:bodyPr>
            <a:lstStyle/>
            <a:p>
              <a:pPr algn="l">
                <a:lnSpc>
                  <a:spcPts val="610"/>
                </a:lnSpc>
              </a:pPr>
              <a:r>
                <a:rPr lang="en-US" sz="436" i="1" spc="8">
                  <a:solidFill>
                    <a:srgbClr val="000000"/>
                  </a:solidFill>
                  <a:latin typeface="Montserrat Italics"/>
                  <a:ea typeface="Montserrat Italics"/>
                  <a:cs typeface="Montserrat Italics"/>
                  <a:sym typeface="Montserrat Italics"/>
                </a:rPr>
                <a:t>Tr</a:t>
              </a:r>
            </a:p>
          </p:txBody>
        </p:sp>
        <p:sp>
          <p:nvSpPr>
            <p:cNvPr id="195" name="TextBox 195"/>
            <p:cNvSpPr txBox="1"/>
            <p:nvPr/>
          </p:nvSpPr>
          <p:spPr>
            <a:xfrm rot="-1329360">
              <a:off x="2113237" y="4436630"/>
              <a:ext cx="85487" cy="98918"/>
            </a:xfrm>
            <a:prstGeom prst="rect">
              <a:avLst/>
            </a:prstGeom>
          </p:spPr>
          <p:txBody>
            <a:bodyPr lIns="0" tIns="0" rIns="0" bIns="0" rtlCol="0" anchor="t">
              <a:spAutoFit/>
            </a:bodyPr>
            <a:lstStyle/>
            <a:p>
              <a:pPr algn="l">
                <a:lnSpc>
                  <a:spcPts val="614"/>
                </a:lnSpc>
              </a:pPr>
              <a:r>
                <a:rPr lang="en-US" sz="438" i="1" spc="8">
                  <a:solidFill>
                    <a:srgbClr val="000000"/>
                  </a:solidFill>
                  <a:latin typeface="Montserrat Italics"/>
                  <a:ea typeface="Montserrat Italics"/>
                  <a:cs typeface="Montserrat Italics"/>
                  <a:sym typeface="Montserrat Italics"/>
                </a:rPr>
                <a:t>ail</a:t>
              </a:r>
            </a:p>
          </p:txBody>
        </p:sp>
        <p:sp>
          <p:nvSpPr>
            <p:cNvPr id="196" name="TextBox 196"/>
            <p:cNvSpPr txBox="1"/>
            <p:nvPr/>
          </p:nvSpPr>
          <p:spPr>
            <a:xfrm rot="-2907900">
              <a:off x="2471455" y="5380160"/>
              <a:ext cx="230988" cy="98013"/>
            </a:xfrm>
            <a:prstGeom prst="rect">
              <a:avLst/>
            </a:prstGeom>
          </p:spPr>
          <p:txBody>
            <a:bodyPr lIns="0" tIns="0" rIns="0" bIns="0" rtlCol="0" anchor="t">
              <a:spAutoFit/>
            </a:bodyPr>
            <a:lstStyle/>
            <a:p>
              <a:pPr algn="l">
                <a:lnSpc>
                  <a:spcPts val="607"/>
                </a:lnSpc>
              </a:pPr>
              <a:r>
                <a:rPr lang="en-US" sz="434" i="1" spc="8">
                  <a:solidFill>
                    <a:srgbClr val="000000"/>
                  </a:solidFill>
                  <a:latin typeface="Montserrat Italics"/>
                  <a:ea typeface="Montserrat Italics"/>
                  <a:cs typeface="Montserrat Italics"/>
                  <a:sym typeface="Montserrat Italics"/>
                </a:rPr>
                <a:t>Sibley</a:t>
              </a:r>
            </a:p>
          </p:txBody>
        </p:sp>
        <p:sp>
          <p:nvSpPr>
            <p:cNvPr id="197" name="TextBox 197"/>
            <p:cNvSpPr txBox="1"/>
            <p:nvPr/>
          </p:nvSpPr>
          <p:spPr>
            <a:xfrm rot="-2311440">
              <a:off x="2665079" y="5222126"/>
              <a:ext cx="157656" cy="98387"/>
            </a:xfrm>
            <a:prstGeom prst="rect">
              <a:avLst/>
            </a:prstGeom>
          </p:spPr>
          <p:txBody>
            <a:bodyPr lIns="0" tIns="0" rIns="0" bIns="0" rtlCol="0" anchor="t">
              <a:spAutoFit/>
            </a:bodyPr>
            <a:lstStyle/>
            <a:p>
              <a:pPr algn="l">
                <a:lnSpc>
                  <a:spcPts val="610"/>
                </a:lnSpc>
              </a:pPr>
              <a:r>
                <a:rPr lang="en-US" sz="436" i="1" spc="8">
                  <a:solidFill>
                    <a:srgbClr val="000000"/>
                  </a:solidFill>
                  <a:latin typeface="Montserrat Italics"/>
                  <a:ea typeface="Montserrat Italics"/>
                  <a:cs typeface="Montserrat Italics"/>
                  <a:sym typeface="Montserrat Italics"/>
                </a:rPr>
                <a:t>Trail</a:t>
              </a:r>
            </a:p>
          </p:txBody>
        </p:sp>
        <p:sp>
          <p:nvSpPr>
            <p:cNvPr id="198" name="TextBox 198"/>
            <p:cNvSpPr txBox="1"/>
            <p:nvPr/>
          </p:nvSpPr>
          <p:spPr>
            <a:xfrm rot="-2311440">
              <a:off x="3310664" y="4405333"/>
              <a:ext cx="118520" cy="98465"/>
            </a:xfrm>
            <a:prstGeom prst="rect">
              <a:avLst/>
            </a:prstGeom>
          </p:spPr>
          <p:txBody>
            <a:bodyPr lIns="0" tIns="0" rIns="0" bIns="0" rtlCol="0" anchor="t">
              <a:spAutoFit/>
            </a:bodyPr>
            <a:lstStyle/>
            <a:p>
              <a:pPr algn="l">
                <a:lnSpc>
                  <a:spcPts val="610"/>
                </a:lnSpc>
              </a:pPr>
              <a:r>
                <a:rPr lang="en-US" sz="436" i="1" spc="8">
                  <a:solidFill>
                    <a:srgbClr val="000000"/>
                  </a:solidFill>
                  <a:latin typeface="Montserrat Italics"/>
                  <a:ea typeface="Montserrat Italics"/>
                  <a:cs typeface="Montserrat Italics"/>
                  <a:sym typeface="Montserrat Italics"/>
                </a:rPr>
                <a:t>Vie</a:t>
              </a:r>
            </a:p>
          </p:txBody>
        </p:sp>
        <p:sp>
          <p:nvSpPr>
            <p:cNvPr id="199" name="TextBox 199"/>
            <p:cNvSpPr txBox="1"/>
            <p:nvPr/>
          </p:nvSpPr>
          <p:spPr>
            <a:xfrm rot="-2311440">
              <a:off x="4288635" y="4002818"/>
              <a:ext cx="43411" cy="98600"/>
            </a:xfrm>
            <a:prstGeom prst="rect">
              <a:avLst/>
            </a:prstGeom>
          </p:spPr>
          <p:txBody>
            <a:bodyPr lIns="0" tIns="0" rIns="0" bIns="0" rtlCol="0" anchor="t">
              <a:spAutoFit/>
            </a:bodyPr>
            <a:lstStyle/>
            <a:p>
              <a:pPr algn="l">
                <a:lnSpc>
                  <a:spcPts val="610"/>
                </a:lnSpc>
              </a:pPr>
              <a:r>
                <a:rPr lang="en-US" sz="435" i="1" spc="8">
                  <a:solidFill>
                    <a:srgbClr val="000000"/>
                  </a:solidFill>
                  <a:latin typeface="Montserrat Italics"/>
                  <a:ea typeface="Montserrat Italics"/>
                  <a:cs typeface="Montserrat Italics"/>
                  <a:sym typeface="Montserrat Italics"/>
                </a:rPr>
                <a:t>L</a:t>
              </a:r>
            </a:p>
          </p:txBody>
        </p:sp>
        <p:sp>
          <p:nvSpPr>
            <p:cNvPr id="200" name="TextBox 200"/>
            <p:cNvSpPr txBox="1"/>
            <p:nvPr/>
          </p:nvSpPr>
          <p:spPr>
            <a:xfrm rot="-5729820">
              <a:off x="4301759" y="6444040"/>
              <a:ext cx="90969" cy="105686"/>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da</a:t>
              </a:r>
            </a:p>
          </p:txBody>
        </p:sp>
        <p:sp>
          <p:nvSpPr>
            <p:cNvPr id="201" name="TextBox 201"/>
            <p:cNvSpPr txBox="1"/>
            <p:nvPr/>
          </p:nvSpPr>
          <p:spPr>
            <a:xfrm rot="-5502660">
              <a:off x="3516197" y="6660659"/>
              <a:ext cx="116419" cy="97739"/>
            </a:xfrm>
            <a:prstGeom prst="rect">
              <a:avLst/>
            </a:prstGeom>
          </p:spPr>
          <p:txBody>
            <a:bodyPr lIns="0" tIns="0" rIns="0" bIns="0" rtlCol="0" anchor="t">
              <a:spAutoFit/>
            </a:bodyPr>
            <a:lstStyle/>
            <a:p>
              <a:pPr algn="l">
                <a:lnSpc>
                  <a:spcPts val="601"/>
                </a:lnSpc>
              </a:pPr>
              <a:r>
                <a:rPr lang="en-US" sz="429" i="1" spc="9">
                  <a:solidFill>
                    <a:srgbClr val="000000"/>
                  </a:solidFill>
                  <a:latin typeface="Montserrat Italics"/>
                  <a:ea typeface="Montserrat Italics"/>
                  <a:cs typeface="Montserrat Italics"/>
                  <a:sym typeface="Montserrat Italics"/>
                </a:rPr>
                <a:t>est</a:t>
              </a:r>
            </a:p>
          </p:txBody>
        </p:sp>
        <p:sp>
          <p:nvSpPr>
            <p:cNvPr id="202" name="TextBox 202"/>
            <p:cNvSpPr txBox="1"/>
            <p:nvPr/>
          </p:nvSpPr>
          <p:spPr>
            <a:xfrm rot="-5502660">
              <a:off x="4299493" y="6367712"/>
              <a:ext cx="74086" cy="97046"/>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m</a:t>
              </a:r>
            </a:p>
          </p:txBody>
        </p:sp>
        <p:sp>
          <p:nvSpPr>
            <p:cNvPr id="203" name="TextBox 203"/>
            <p:cNvSpPr txBox="1"/>
            <p:nvPr/>
          </p:nvSpPr>
          <p:spPr>
            <a:xfrm rot="-5374080">
              <a:off x="4315407" y="6310761"/>
              <a:ext cx="39633" cy="97046"/>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s</a:t>
              </a:r>
            </a:p>
          </p:txBody>
        </p:sp>
        <p:sp>
          <p:nvSpPr>
            <p:cNvPr id="204" name="TextBox 204"/>
            <p:cNvSpPr txBox="1"/>
            <p:nvPr/>
          </p:nvSpPr>
          <p:spPr>
            <a:xfrm rot="-4399800">
              <a:off x="2129131" y="6887087"/>
              <a:ext cx="77009" cy="97415"/>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Tr</a:t>
              </a:r>
            </a:p>
          </p:txBody>
        </p:sp>
        <p:sp>
          <p:nvSpPr>
            <p:cNvPr id="205" name="TextBox 205"/>
            <p:cNvSpPr txBox="1"/>
            <p:nvPr/>
          </p:nvSpPr>
          <p:spPr>
            <a:xfrm rot="-4399800">
              <a:off x="4323252" y="6228190"/>
              <a:ext cx="65184" cy="97225"/>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M</a:t>
              </a:r>
            </a:p>
          </p:txBody>
        </p:sp>
        <p:sp>
          <p:nvSpPr>
            <p:cNvPr id="206" name="TextBox 206"/>
            <p:cNvSpPr txBox="1"/>
            <p:nvPr/>
          </p:nvSpPr>
          <p:spPr>
            <a:xfrm rot="-3696000">
              <a:off x="4345632" y="6160123"/>
              <a:ext cx="80183" cy="97543"/>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tn</a:t>
              </a:r>
            </a:p>
          </p:txBody>
        </p:sp>
        <p:sp>
          <p:nvSpPr>
            <p:cNvPr id="207" name="TextBox 207"/>
            <p:cNvSpPr txBox="1"/>
            <p:nvPr/>
          </p:nvSpPr>
          <p:spPr>
            <a:xfrm rot="-3198780">
              <a:off x="4381456" y="6041705"/>
              <a:ext cx="163893" cy="99611"/>
            </a:xfrm>
            <a:prstGeom prst="rect">
              <a:avLst/>
            </a:prstGeom>
          </p:spPr>
          <p:txBody>
            <a:bodyPr lIns="0" tIns="0" rIns="0" bIns="0" rtlCol="0" anchor="t">
              <a:spAutoFit/>
            </a:bodyPr>
            <a:lstStyle/>
            <a:p>
              <a:pPr algn="l">
                <a:lnSpc>
                  <a:spcPts val="606"/>
                </a:lnSpc>
              </a:pPr>
              <a:r>
                <a:rPr lang="en-US" sz="433" i="1" spc="8">
                  <a:solidFill>
                    <a:srgbClr val="000000"/>
                  </a:solidFill>
                  <a:latin typeface="Montserrat Italics"/>
                  <a:ea typeface="Montserrat Italics"/>
                  <a:cs typeface="Montserrat Italics"/>
                  <a:sym typeface="Montserrat Italics"/>
                </a:rPr>
                <a:t>Tail</a:t>
              </a:r>
            </a:p>
          </p:txBody>
        </p:sp>
        <p:sp>
          <p:nvSpPr>
            <p:cNvPr id="208" name="TextBox 208"/>
            <p:cNvSpPr txBox="1"/>
            <p:nvPr/>
          </p:nvSpPr>
          <p:spPr>
            <a:xfrm rot="1100760">
              <a:off x="4036271" y="4783899"/>
              <a:ext cx="146943" cy="99013"/>
            </a:xfrm>
            <a:prstGeom prst="rect">
              <a:avLst/>
            </a:prstGeom>
          </p:spPr>
          <p:txBody>
            <a:bodyPr lIns="0" tIns="0" rIns="0" bIns="0" rtlCol="0" anchor="t">
              <a:spAutoFit/>
            </a:bodyPr>
            <a:lstStyle/>
            <a:p>
              <a:pPr algn="l">
                <a:lnSpc>
                  <a:spcPts val="614"/>
                </a:lnSpc>
              </a:pPr>
              <a:r>
                <a:rPr lang="en-US" sz="439" i="1" spc="8">
                  <a:solidFill>
                    <a:srgbClr val="000000"/>
                  </a:solidFill>
                  <a:latin typeface="Montserrat Italics"/>
                  <a:ea typeface="Montserrat Italics"/>
                  <a:cs typeface="Montserrat Italics"/>
                  <a:sym typeface="Montserrat Italics"/>
                </a:rPr>
                <a:t>Dav</a:t>
              </a:r>
            </a:p>
          </p:txBody>
        </p:sp>
        <p:sp>
          <p:nvSpPr>
            <p:cNvPr id="209" name="TextBox 209"/>
            <p:cNvSpPr txBox="1"/>
            <p:nvPr/>
          </p:nvSpPr>
          <p:spPr>
            <a:xfrm rot="1100760">
              <a:off x="5310452" y="5978926"/>
              <a:ext cx="86627" cy="99896"/>
            </a:xfrm>
            <a:prstGeom prst="rect">
              <a:avLst/>
            </a:prstGeom>
          </p:spPr>
          <p:txBody>
            <a:bodyPr lIns="0" tIns="0" rIns="0" bIns="0" rtlCol="0" anchor="t">
              <a:spAutoFit/>
            </a:bodyPr>
            <a:lstStyle/>
            <a:p>
              <a:pPr algn="l">
                <a:lnSpc>
                  <a:spcPts val="614"/>
                </a:lnSpc>
              </a:pPr>
              <a:r>
                <a:rPr lang="en-US" sz="438" i="1" spc="8">
                  <a:solidFill>
                    <a:srgbClr val="000000"/>
                  </a:solidFill>
                  <a:latin typeface="Montserrat Italics"/>
                  <a:ea typeface="Montserrat Italics"/>
                  <a:cs typeface="Montserrat Italics"/>
                  <a:sym typeface="Montserrat Italics"/>
                </a:rPr>
                <a:t>ail</a:t>
              </a:r>
            </a:p>
          </p:txBody>
        </p:sp>
        <p:sp>
          <p:nvSpPr>
            <p:cNvPr id="210" name="TextBox 210"/>
            <p:cNvSpPr txBox="1"/>
            <p:nvPr/>
          </p:nvSpPr>
          <p:spPr>
            <a:xfrm rot="721200">
              <a:off x="4064975" y="2282956"/>
              <a:ext cx="70348" cy="99924"/>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Tr</a:t>
              </a:r>
            </a:p>
          </p:txBody>
        </p:sp>
        <p:sp>
          <p:nvSpPr>
            <p:cNvPr id="211" name="TextBox 211"/>
            <p:cNvSpPr txBox="1"/>
            <p:nvPr/>
          </p:nvSpPr>
          <p:spPr>
            <a:xfrm rot="721200">
              <a:off x="4171155" y="4819567"/>
              <a:ext cx="138683" cy="99136"/>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enp</a:t>
              </a:r>
            </a:p>
          </p:txBody>
        </p:sp>
        <p:sp>
          <p:nvSpPr>
            <p:cNvPr id="212" name="TextBox 212"/>
            <p:cNvSpPr txBox="1"/>
            <p:nvPr/>
          </p:nvSpPr>
          <p:spPr>
            <a:xfrm rot="340200">
              <a:off x="4177514" y="2299652"/>
              <a:ext cx="40852" cy="99309"/>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il</a:t>
              </a:r>
            </a:p>
          </p:txBody>
        </p:sp>
        <p:sp>
          <p:nvSpPr>
            <p:cNvPr id="213" name="TextBox 213"/>
            <p:cNvSpPr txBox="1"/>
            <p:nvPr/>
          </p:nvSpPr>
          <p:spPr>
            <a:xfrm rot="340200">
              <a:off x="4380006" y="4847881"/>
              <a:ext cx="29658" cy="99203"/>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t</a:t>
              </a:r>
            </a:p>
          </p:txBody>
        </p:sp>
        <p:sp>
          <p:nvSpPr>
            <p:cNvPr id="214" name="TextBox 214"/>
            <p:cNvSpPr txBox="1"/>
            <p:nvPr/>
          </p:nvSpPr>
          <p:spPr>
            <a:xfrm rot="1780800">
              <a:off x="4419045" y="4894096"/>
              <a:ext cx="157455" cy="98695"/>
            </a:xfrm>
            <a:prstGeom prst="rect">
              <a:avLst/>
            </a:prstGeom>
          </p:spPr>
          <p:txBody>
            <a:bodyPr lIns="0" tIns="0" rIns="0" bIns="0" rtlCol="0" anchor="t">
              <a:spAutoFit/>
            </a:bodyPr>
            <a:lstStyle/>
            <a:p>
              <a:pPr algn="l">
                <a:lnSpc>
                  <a:spcPts val="612"/>
                </a:lnSpc>
              </a:pPr>
              <a:r>
                <a:rPr lang="en-US" sz="437" i="1" spc="8">
                  <a:solidFill>
                    <a:srgbClr val="000000"/>
                  </a:solidFill>
                  <a:latin typeface="Montserrat Italics"/>
                  <a:ea typeface="Montserrat Italics"/>
                  <a:cs typeface="Montserrat Italics"/>
                  <a:sym typeface="Montserrat Italics"/>
                </a:rPr>
                <a:t>Trail</a:t>
              </a:r>
            </a:p>
          </p:txBody>
        </p:sp>
        <p:sp>
          <p:nvSpPr>
            <p:cNvPr id="215" name="TextBox 215"/>
            <p:cNvSpPr txBox="1"/>
            <p:nvPr/>
          </p:nvSpPr>
          <p:spPr>
            <a:xfrm rot="4794300">
              <a:off x="1401610" y="8005854"/>
              <a:ext cx="21594" cy="97113"/>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i</a:t>
              </a:r>
            </a:p>
          </p:txBody>
        </p:sp>
        <p:sp>
          <p:nvSpPr>
            <p:cNvPr id="216" name="TextBox 216"/>
            <p:cNvSpPr txBox="1"/>
            <p:nvPr/>
          </p:nvSpPr>
          <p:spPr>
            <a:xfrm rot="5078460">
              <a:off x="1396147" y="8039753"/>
              <a:ext cx="47765" cy="97063"/>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g</a:t>
              </a:r>
            </a:p>
          </p:txBody>
        </p:sp>
        <p:sp>
          <p:nvSpPr>
            <p:cNvPr id="217" name="TextBox 217"/>
            <p:cNvSpPr txBox="1"/>
            <p:nvPr/>
          </p:nvSpPr>
          <p:spPr>
            <a:xfrm rot="-1999320">
              <a:off x="1789465" y="7194461"/>
              <a:ext cx="216374" cy="102277"/>
            </a:xfrm>
            <a:prstGeom prst="rect">
              <a:avLst/>
            </a:prstGeom>
          </p:spPr>
          <p:txBody>
            <a:bodyPr lIns="0" tIns="0" rIns="0" bIns="0" rtlCol="0" anchor="t">
              <a:spAutoFit/>
            </a:bodyPr>
            <a:lstStyle/>
            <a:p>
              <a:pPr algn="l">
                <a:lnSpc>
                  <a:spcPts val="611"/>
                </a:lnSpc>
              </a:pPr>
              <a:r>
                <a:rPr lang="en-US" sz="436" i="1" spc="8">
                  <a:solidFill>
                    <a:srgbClr val="000000"/>
                  </a:solidFill>
                  <a:latin typeface="Montserrat Italics"/>
                  <a:ea typeface="Montserrat Italics"/>
                  <a:cs typeface="Montserrat Italics"/>
                  <a:sym typeface="Montserrat Italics"/>
                </a:rPr>
                <a:t>Per</a:t>
              </a:r>
              <a:r>
                <a:rPr lang="en-US" sz="436" i="1" spc="8">
                  <a:solidFill>
                    <a:srgbClr val="FFFFFF"/>
                  </a:solidFill>
                  <a:latin typeface="Montserrat Italics"/>
                  <a:ea typeface="Montserrat Italics"/>
                  <a:cs typeface="Montserrat Italics"/>
                  <a:sym typeface="Montserrat Italics"/>
                </a:rPr>
                <a:t> </a:t>
              </a:r>
              <a:r>
                <a:rPr lang="en-US" sz="436" i="1" spc="8">
                  <a:solidFill>
                    <a:srgbClr val="000000"/>
                  </a:solidFill>
                  <a:latin typeface="Montserrat Italics"/>
                  <a:ea typeface="Montserrat Italics"/>
                  <a:cs typeface="Montserrat Italics"/>
                  <a:sym typeface="Montserrat Italics"/>
                </a:rPr>
                <a:t>c</a:t>
              </a:r>
              <a:r>
                <a:rPr lang="en-US" sz="436" i="1" spc="8">
                  <a:solidFill>
                    <a:srgbClr val="FFFFFF"/>
                  </a:solidFill>
                  <a:latin typeface="Montserrat Italics"/>
                  <a:ea typeface="Montserrat Italics"/>
                  <a:cs typeface="Montserrat Italics"/>
                  <a:sym typeface="Montserrat Italics"/>
                </a:rPr>
                <a:t> </a:t>
              </a:r>
              <a:r>
                <a:rPr lang="en-US" sz="436" i="1" spc="8">
                  <a:solidFill>
                    <a:srgbClr val="000000"/>
                  </a:solidFill>
                  <a:latin typeface="Montserrat Italics"/>
                  <a:ea typeface="Montserrat Italics"/>
                  <a:cs typeface="Montserrat Italics"/>
                  <a:sym typeface="Montserrat Italics"/>
                </a:rPr>
                <a:t>y</a:t>
              </a:r>
            </a:p>
          </p:txBody>
        </p:sp>
        <p:sp>
          <p:nvSpPr>
            <p:cNvPr id="218" name="TextBox 218"/>
            <p:cNvSpPr txBox="1"/>
            <p:nvPr/>
          </p:nvSpPr>
          <p:spPr>
            <a:xfrm rot="-3248760">
              <a:off x="1999985" y="7107051"/>
              <a:ext cx="53834" cy="97800"/>
            </a:xfrm>
            <a:prstGeom prst="rect">
              <a:avLst/>
            </a:prstGeom>
          </p:spPr>
          <p:txBody>
            <a:bodyPr lIns="0" tIns="0" rIns="0" bIns="0" rtlCol="0" anchor="t">
              <a:spAutoFit/>
            </a:bodyPr>
            <a:lstStyle/>
            <a:p>
              <a:pPr algn="l">
                <a:lnSpc>
                  <a:spcPts val="606"/>
                </a:lnSpc>
              </a:pPr>
              <a:r>
                <a:rPr lang="en-US" sz="433" i="1" spc="8">
                  <a:solidFill>
                    <a:srgbClr val="000000"/>
                  </a:solidFill>
                  <a:latin typeface="Montserrat Italics"/>
                  <a:ea typeface="Montserrat Italics"/>
                  <a:cs typeface="Montserrat Italics"/>
                  <a:sym typeface="Montserrat Italics"/>
                </a:rPr>
                <a:t>B</a:t>
              </a:r>
            </a:p>
          </p:txBody>
        </p:sp>
        <p:sp>
          <p:nvSpPr>
            <p:cNvPr id="219" name="TextBox 219"/>
            <p:cNvSpPr txBox="1"/>
            <p:nvPr/>
          </p:nvSpPr>
          <p:spPr>
            <a:xfrm rot="-3477480">
              <a:off x="2048813" y="7046187"/>
              <a:ext cx="47837" cy="97666"/>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o</a:t>
              </a:r>
            </a:p>
          </p:txBody>
        </p:sp>
        <p:sp>
          <p:nvSpPr>
            <p:cNvPr id="220" name="TextBox 220"/>
            <p:cNvSpPr txBox="1"/>
            <p:nvPr/>
          </p:nvSpPr>
          <p:spPr>
            <a:xfrm rot="-4623660">
              <a:off x="2141284" y="6804683"/>
              <a:ext cx="96787" cy="97158"/>
            </a:xfrm>
            <a:prstGeom prst="rect">
              <a:avLst/>
            </a:prstGeom>
          </p:spPr>
          <p:txBody>
            <a:bodyPr lIns="0" tIns="0" rIns="0" bIns="0" rtlCol="0" anchor="t">
              <a:spAutoFit/>
            </a:bodyPr>
            <a:lstStyle/>
            <a:p>
              <a:pPr algn="l">
                <a:lnSpc>
                  <a:spcPts val="601"/>
                </a:lnSpc>
              </a:pPr>
              <a:r>
                <a:rPr lang="en-US" sz="429" i="1" spc="27">
                  <a:solidFill>
                    <a:srgbClr val="000000"/>
                  </a:solidFill>
                  <a:latin typeface="Montserrat Italics"/>
                  <a:ea typeface="Montserrat Italics"/>
                  <a:cs typeface="Montserrat Italics"/>
                  <a:sym typeface="Montserrat Italics"/>
                </a:rPr>
                <a:t>ail</a:t>
              </a:r>
            </a:p>
          </p:txBody>
        </p:sp>
        <p:sp>
          <p:nvSpPr>
            <p:cNvPr id="221" name="TextBox 221"/>
            <p:cNvSpPr txBox="1"/>
            <p:nvPr/>
          </p:nvSpPr>
          <p:spPr>
            <a:xfrm rot="-6456000">
              <a:off x="3581629" y="6967652"/>
              <a:ext cx="58025" cy="97247"/>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N</a:t>
              </a:r>
            </a:p>
          </p:txBody>
        </p:sp>
        <p:sp>
          <p:nvSpPr>
            <p:cNvPr id="222" name="TextBox 222"/>
            <p:cNvSpPr txBox="1"/>
            <p:nvPr/>
          </p:nvSpPr>
          <p:spPr>
            <a:xfrm rot="-5863560">
              <a:off x="3555938" y="6897555"/>
              <a:ext cx="79764" cy="97085"/>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or</a:t>
              </a:r>
            </a:p>
          </p:txBody>
        </p:sp>
        <p:sp>
          <p:nvSpPr>
            <p:cNvPr id="223" name="TextBox 223"/>
            <p:cNvSpPr txBox="1"/>
            <p:nvPr/>
          </p:nvSpPr>
          <p:spPr>
            <a:xfrm rot="-5640480">
              <a:off x="3547932" y="6818477"/>
              <a:ext cx="78971" cy="97057"/>
            </a:xfrm>
            <a:prstGeom prst="rect">
              <a:avLst/>
            </a:prstGeom>
          </p:spPr>
          <p:txBody>
            <a:bodyPr lIns="0" tIns="0" rIns="0" bIns="0" rtlCol="0" anchor="t">
              <a:spAutoFit/>
            </a:bodyPr>
            <a:lstStyle/>
            <a:p>
              <a:pPr algn="l">
                <a:lnSpc>
                  <a:spcPts val="601"/>
                </a:lnSpc>
              </a:pPr>
              <a:r>
                <a:rPr lang="en-US" sz="429" i="1" spc="9">
                  <a:solidFill>
                    <a:srgbClr val="000000"/>
                  </a:solidFill>
                  <a:latin typeface="Montserrat Italics"/>
                  <a:ea typeface="Montserrat Italics"/>
                  <a:cs typeface="Montserrat Italics"/>
                  <a:sym typeface="Montserrat Italics"/>
                </a:rPr>
                <a:t>th</a:t>
              </a:r>
            </a:p>
          </p:txBody>
        </p:sp>
        <p:sp>
          <p:nvSpPr>
            <p:cNvPr id="224" name="TextBox 224"/>
            <p:cNvSpPr txBox="1"/>
            <p:nvPr/>
          </p:nvSpPr>
          <p:spPr>
            <a:xfrm rot="-5918040">
              <a:off x="3549483" y="6751597"/>
              <a:ext cx="62809" cy="97096"/>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w</a:t>
              </a:r>
            </a:p>
          </p:txBody>
        </p:sp>
        <p:sp>
          <p:nvSpPr>
            <p:cNvPr id="225" name="TextBox 225"/>
            <p:cNvSpPr txBox="1"/>
            <p:nvPr/>
          </p:nvSpPr>
          <p:spPr>
            <a:xfrm rot="-4534920">
              <a:off x="3536155" y="6509219"/>
              <a:ext cx="74321" cy="97186"/>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Vi</a:t>
              </a:r>
            </a:p>
          </p:txBody>
        </p:sp>
        <p:sp>
          <p:nvSpPr>
            <p:cNvPr id="226" name="TextBox 226"/>
            <p:cNvSpPr txBox="1"/>
            <p:nvPr/>
          </p:nvSpPr>
          <p:spPr>
            <a:xfrm rot="-4534920">
              <a:off x="6479360" y="4532523"/>
              <a:ext cx="42187" cy="97365"/>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il</a:t>
              </a:r>
            </a:p>
          </p:txBody>
        </p:sp>
        <p:sp>
          <p:nvSpPr>
            <p:cNvPr id="227" name="TextBox 227"/>
            <p:cNvSpPr txBox="1"/>
            <p:nvPr/>
          </p:nvSpPr>
          <p:spPr>
            <a:xfrm rot="-4904820">
              <a:off x="3535748" y="6424766"/>
              <a:ext cx="108589" cy="97091"/>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ew</a:t>
              </a:r>
            </a:p>
          </p:txBody>
        </p:sp>
        <p:sp>
          <p:nvSpPr>
            <p:cNvPr id="228" name="TextBox 228"/>
            <p:cNvSpPr txBox="1"/>
            <p:nvPr/>
          </p:nvSpPr>
          <p:spPr>
            <a:xfrm rot="-4904820">
              <a:off x="4579086" y="3671910"/>
              <a:ext cx="33358" cy="97186"/>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r</a:t>
              </a:r>
            </a:p>
          </p:txBody>
        </p:sp>
        <p:sp>
          <p:nvSpPr>
            <p:cNvPr id="229" name="TextBox 229"/>
            <p:cNvSpPr txBox="1"/>
            <p:nvPr/>
          </p:nvSpPr>
          <p:spPr>
            <a:xfrm rot="3602880">
              <a:off x="5023585" y="5734712"/>
              <a:ext cx="46669" cy="97594"/>
            </a:xfrm>
            <a:prstGeom prst="rect">
              <a:avLst/>
            </a:prstGeom>
          </p:spPr>
          <p:txBody>
            <a:bodyPr lIns="0" tIns="0" rIns="0" bIns="0" rtlCol="0" anchor="t">
              <a:spAutoFit/>
            </a:bodyPr>
            <a:lstStyle/>
            <a:p>
              <a:pPr algn="l">
                <a:lnSpc>
                  <a:spcPts val="604"/>
                </a:lnSpc>
              </a:pPr>
              <a:r>
                <a:rPr lang="en-US" sz="432" i="1" spc="8">
                  <a:solidFill>
                    <a:srgbClr val="000000"/>
                  </a:solidFill>
                  <a:latin typeface="Montserrat Italics"/>
                  <a:ea typeface="Montserrat Italics"/>
                  <a:cs typeface="Montserrat Italics"/>
                  <a:sym typeface="Montserrat Italics"/>
                </a:rPr>
                <a:t>v</a:t>
              </a:r>
            </a:p>
          </p:txBody>
        </p:sp>
        <p:sp>
          <p:nvSpPr>
            <p:cNvPr id="230" name="TextBox 230"/>
            <p:cNvSpPr txBox="1"/>
            <p:nvPr/>
          </p:nvSpPr>
          <p:spPr>
            <a:xfrm rot="3223380">
              <a:off x="5104655" y="5837748"/>
              <a:ext cx="49089" cy="97817"/>
            </a:xfrm>
            <a:prstGeom prst="rect">
              <a:avLst/>
            </a:prstGeom>
          </p:spPr>
          <p:txBody>
            <a:bodyPr lIns="0" tIns="0" rIns="0" bIns="0" rtlCol="0" anchor="t">
              <a:spAutoFit/>
            </a:bodyPr>
            <a:lstStyle/>
            <a:p>
              <a:pPr algn="l">
                <a:lnSpc>
                  <a:spcPts val="606"/>
                </a:lnSpc>
              </a:pPr>
              <a:r>
                <a:rPr lang="en-US" sz="433" i="1" spc="8">
                  <a:solidFill>
                    <a:srgbClr val="000000"/>
                  </a:solidFill>
                  <a:latin typeface="Montserrat Italics"/>
                  <a:ea typeface="Montserrat Italics"/>
                  <a:cs typeface="Montserrat Italics"/>
                  <a:sym typeface="Montserrat Italics"/>
                </a:rPr>
                <a:t>p</a:t>
              </a:r>
            </a:p>
          </p:txBody>
        </p:sp>
        <p:sp>
          <p:nvSpPr>
            <p:cNvPr id="231" name="TextBox 231"/>
            <p:cNvSpPr txBox="1"/>
            <p:nvPr/>
          </p:nvSpPr>
          <p:spPr>
            <a:xfrm rot="2635020">
              <a:off x="5134934" y="5865273"/>
              <a:ext cx="47781" cy="98186"/>
            </a:xfrm>
            <a:prstGeom prst="rect">
              <a:avLst/>
            </a:prstGeom>
          </p:spPr>
          <p:txBody>
            <a:bodyPr lIns="0" tIns="0" rIns="0" bIns="0" rtlCol="0" anchor="t">
              <a:spAutoFit/>
            </a:bodyPr>
            <a:lstStyle/>
            <a:p>
              <a:pPr algn="l">
                <a:lnSpc>
                  <a:spcPts val="609"/>
                </a:lnSpc>
              </a:pPr>
              <a:r>
                <a:rPr lang="en-US" sz="435" i="1" spc="8">
                  <a:solidFill>
                    <a:srgbClr val="000000"/>
                  </a:solidFill>
                  <a:latin typeface="Montserrat Italics"/>
                  <a:ea typeface="Montserrat Italics"/>
                  <a:cs typeface="Montserrat Italics"/>
                  <a:sym typeface="Montserrat Italics"/>
                </a:rPr>
                <a:t>o</a:t>
              </a:r>
            </a:p>
          </p:txBody>
        </p:sp>
        <p:sp>
          <p:nvSpPr>
            <p:cNvPr id="232" name="TextBox 232"/>
            <p:cNvSpPr txBox="1"/>
            <p:nvPr/>
          </p:nvSpPr>
          <p:spPr>
            <a:xfrm rot="2842500">
              <a:off x="5164134" y="5892370"/>
              <a:ext cx="34324" cy="98052"/>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r</a:t>
              </a:r>
            </a:p>
          </p:txBody>
        </p:sp>
        <p:sp>
          <p:nvSpPr>
            <p:cNvPr id="233" name="TextBox 233"/>
            <p:cNvSpPr txBox="1"/>
            <p:nvPr/>
          </p:nvSpPr>
          <p:spPr>
            <a:xfrm rot="2842500">
              <a:off x="7710490" y="1858347"/>
              <a:ext cx="65257" cy="98275"/>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M</a:t>
              </a:r>
            </a:p>
          </p:txBody>
        </p:sp>
        <p:sp>
          <p:nvSpPr>
            <p:cNvPr id="234" name="TextBox 234"/>
            <p:cNvSpPr txBox="1"/>
            <p:nvPr/>
          </p:nvSpPr>
          <p:spPr>
            <a:xfrm rot="2650860">
              <a:off x="5192511" y="5916590"/>
              <a:ext cx="31810" cy="98175"/>
            </a:xfrm>
            <a:prstGeom prst="rect">
              <a:avLst/>
            </a:prstGeom>
          </p:spPr>
          <p:txBody>
            <a:bodyPr lIns="0" tIns="0" rIns="0" bIns="0" rtlCol="0" anchor="t">
              <a:spAutoFit/>
            </a:bodyPr>
            <a:lstStyle/>
            <a:p>
              <a:pPr algn="l">
                <a:lnSpc>
                  <a:spcPts val="609"/>
                </a:lnSpc>
              </a:pPr>
              <a:r>
                <a:rPr lang="en-US" sz="435" i="1" spc="8">
                  <a:solidFill>
                    <a:srgbClr val="000000"/>
                  </a:solidFill>
                  <a:latin typeface="Montserrat Italics"/>
                  <a:ea typeface="Montserrat Italics"/>
                  <a:cs typeface="Montserrat Italics"/>
                  <a:sym typeface="Montserrat Italics"/>
                </a:rPr>
                <a:t>t</a:t>
              </a:r>
            </a:p>
          </p:txBody>
        </p:sp>
        <p:sp>
          <p:nvSpPr>
            <p:cNvPr id="235" name="TextBox 235"/>
            <p:cNvSpPr txBox="1"/>
            <p:nvPr/>
          </p:nvSpPr>
          <p:spPr>
            <a:xfrm rot="1358160">
              <a:off x="5246502" y="5948241"/>
              <a:ext cx="47424" cy="98907"/>
            </a:xfrm>
            <a:prstGeom prst="rect">
              <a:avLst/>
            </a:prstGeom>
          </p:spPr>
          <p:txBody>
            <a:bodyPr lIns="0" tIns="0" rIns="0" bIns="0" rtlCol="0" anchor="t">
              <a:spAutoFit/>
            </a:bodyPr>
            <a:lstStyle/>
            <a:p>
              <a:pPr algn="l">
                <a:lnSpc>
                  <a:spcPts val="613"/>
                </a:lnSpc>
              </a:pPr>
              <a:r>
                <a:rPr lang="en-US" sz="438" i="1" spc="8">
                  <a:solidFill>
                    <a:srgbClr val="000000"/>
                  </a:solidFill>
                  <a:latin typeface="Montserrat Italics"/>
                  <a:ea typeface="Montserrat Italics"/>
                  <a:cs typeface="Montserrat Italics"/>
                  <a:sym typeface="Montserrat Italics"/>
                </a:rPr>
                <a:t>T</a:t>
              </a:r>
            </a:p>
          </p:txBody>
        </p:sp>
        <p:sp>
          <p:nvSpPr>
            <p:cNvPr id="236" name="TextBox 236"/>
            <p:cNvSpPr txBox="1"/>
            <p:nvPr/>
          </p:nvSpPr>
          <p:spPr>
            <a:xfrm rot="1251660">
              <a:off x="5282193" y="5959486"/>
              <a:ext cx="33240" cy="98952"/>
            </a:xfrm>
            <a:prstGeom prst="rect">
              <a:avLst/>
            </a:prstGeom>
          </p:spPr>
          <p:txBody>
            <a:bodyPr lIns="0" tIns="0" rIns="0" bIns="0" rtlCol="0" anchor="t">
              <a:spAutoFit/>
            </a:bodyPr>
            <a:lstStyle/>
            <a:p>
              <a:pPr algn="l">
                <a:lnSpc>
                  <a:spcPts val="614"/>
                </a:lnSpc>
              </a:pPr>
              <a:r>
                <a:rPr lang="en-US" sz="438" i="1" spc="8">
                  <a:solidFill>
                    <a:srgbClr val="000000"/>
                  </a:solidFill>
                  <a:latin typeface="Montserrat Italics"/>
                  <a:ea typeface="Montserrat Italics"/>
                  <a:cs typeface="Montserrat Italics"/>
                  <a:sym typeface="Montserrat Italics"/>
                </a:rPr>
                <a:t>r</a:t>
              </a:r>
            </a:p>
          </p:txBody>
        </p:sp>
        <p:sp>
          <p:nvSpPr>
            <p:cNvPr id="237" name="TextBox 237"/>
            <p:cNvSpPr txBox="1"/>
            <p:nvPr/>
          </p:nvSpPr>
          <p:spPr>
            <a:xfrm rot="-2678880">
              <a:off x="2386622" y="8490681"/>
              <a:ext cx="76473" cy="98158"/>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W</a:t>
              </a:r>
            </a:p>
          </p:txBody>
        </p:sp>
        <p:sp>
          <p:nvSpPr>
            <p:cNvPr id="238" name="TextBox 238"/>
            <p:cNvSpPr txBox="1"/>
            <p:nvPr/>
          </p:nvSpPr>
          <p:spPr>
            <a:xfrm rot="-2678880">
              <a:off x="7778379" y="3955519"/>
              <a:ext cx="207863" cy="98907"/>
            </a:xfrm>
            <a:prstGeom prst="rect">
              <a:avLst/>
            </a:prstGeom>
          </p:spPr>
          <p:txBody>
            <a:bodyPr lIns="0" tIns="0" rIns="0" bIns="0" rtlCol="0" anchor="t">
              <a:spAutoFit/>
            </a:bodyPr>
            <a:lstStyle/>
            <a:p>
              <a:pPr algn="l">
                <a:lnSpc>
                  <a:spcPts val="608"/>
                </a:lnSpc>
              </a:pPr>
              <a:r>
                <a:rPr lang="en-US" sz="434" i="1" spc="19">
                  <a:solidFill>
                    <a:srgbClr val="000000"/>
                  </a:solidFill>
                  <a:latin typeface="Montserrat Italics"/>
                  <a:ea typeface="Montserrat Italics"/>
                  <a:cs typeface="Montserrat Italics"/>
                  <a:sym typeface="Montserrat Italics"/>
                </a:rPr>
                <a:t>Dead</a:t>
              </a:r>
            </a:p>
          </p:txBody>
        </p:sp>
        <p:sp>
          <p:nvSpPr>
            <p:cNvPr id="239" name="TextBox 239"/>
            <p:cNvSpPr txBox="1"/>
            <p:nvPr/>
          </p:nvSpPr>
          <p:spPr>
            <a:xfrm rot="-3739860">
              <a:off x="2519740" y="8295513"/>
              <a:ext cx="89248" cy="97521"/>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ail</a:t>
              </a:r>
            </a:p>
          </p:txBody>
        </p:sp>
        <p:sp>
          <p:nvSpPr>
            <p:cNvPr id="240" name="TextBox 240"/>
            <p:cNvSpPr txBox="1"/>
            <p:nvPr/>
          </p:nvSpPr>
          <p:spPr>
            <a:xfrm rot="-3848220">
              <a:off x="2544720" y="8164799"/>
              <a:ext cx="159942" cy="97465"/>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Trail</a:t>
              </a:r>
            </a:p>
          </p:txBody>
        </p:sp>
        <p:sp>
          <p:nvSpPr>
            <p:cNvPr id="241" name="TextBox 241"/>
            <p:cNvSpPr txBox="1"/>
            <p:nvPr/>
          </p:nvSpPr>
          <p:spPr>
            <a:xfrm rot="-2382060">
              <a:off x="4398115" y="3920717"/>
              <a:ext cx="46837" cy="98342"/>
            </a:xfrm>
            <a:prstGeom prst="rect">
              <a:avLst/>
            </a:prstGeom>
          </p:spPr>
          <p:txBody>
            <a:bodyPr lIns="0" tIns="0" rIns="0" bIns="0" rtlCol="0" anchor="t">
              <a:spAutoFit/>
            </a:bodyPr>
            <a:lstStyle/>
            <a:p>
              <a:pPr algn="l">
                <a:lnSpc>
                  <a:spcPts val="610"/>
                </a:lnSpc>
              </a:pPr>
              <a:r>
                <a:rPr lang="en-US" sz="435" i="1" spc="8">
                  <a:solidFill>
                    <a:srgbClr val="000000"/>
                  </a:solidFill>
                  <a:latin typeface="Montserrat Italics"/>
                  <a:ea typeface="Montserrat Italics"/>
                  <a:cs typeface="Montserrat Italics"/>
                  <a:sym typeface="Montserrat Italics"/>
                </a:rPr>
                <a:t>e</a:t>
              </a:r>
            </a:p>
          </p:txBody>
        </p:sp>
        <p:sp>
          <p:nvSpPr>
            <p:cNvPr id="242" name="TextBox 242"/>
            <p:cNvSpPr txBox="1"/>
            <p:nvPr/>
          </p:nvSpPr>
          <p:spPr>
            <a:xfrm rot="-3414120">
              <a:off x="4524947" y="3770714"/>
              <a:ext cx="63770" cy="97700"/>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w</a:t>
              </a:r>
            </a:p>
          </p:txBody>
        </p:sp>
        <p:sp>
          <p:nvSpPr>
            <p:cNvPr id="243" name="TextBox 243"/>
            <p:cNvSpPr txBox="1"/>
            <p:nvPr/>
          </p:nvSpPr>
          <p:spPr>
            <a:xfrm rot="-5051340">
              <a:off x="4591300" y="3585355"/>
              <a:ext cx="45697" cy="98588"/>
            </a:xfrm>
            <a:prstGeom prst="rect">
              <a:avLst/>
            </a:prstGeom>
          </p:spPr>
          <p:txBody>
            <a:bodyPr lIns="0" tIns="0" rIns="0" bIns="0" rtlCol="0" anchor="t">
              <a:spAutoFit/>
            </a:bodyPr>
            <a:lstStyle/>
            <a:p>
              <a:pPr algn="l">
                <a:lnSpc>
                  <a:spcPts val="601"/>
                </a:lnSpc>
              </a:pPr>
              <a:r>
                <a:rPr lang="en-US" sz="429" i="1" spc="26">
                  <a:solidFill>
                    <a:srgbClr val="000000"/>
                  </a:solidFill>
                  <a:latin typeface="Montserrat Italics"/>
                  <a:ea typeface="Montserrat Italics"/>
                  <a:cs typeface="Montserrat Italics"/>
                  <a:sym typeface="Montserrat Italics"/>
                </a:rPr>
                <a:t>il</a:t>
              </a:r>
            </a:p>
          </p:txBody>
        </p:sp>
        <p:sp>
          <p:nvSpPr>
            <p:cNvPr id="244" name="TextBox 244"/>
            <p:cNvSpPr txBox="1"/>
            <p:nvPr/>
          </p:nvSpPr>
          <p:spPr>
            <a:xfrm rot="-5051340">
              <a:off x="6443698" y="4640720"/>
              <a:ext cx="72175" cy="97739"/>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Tr</a:t>
              </a:r>
            </a:p>
          </p:txBody>
        </p:sp>
        <p:sp>
          <p:nvSpPr>
            <p:cNvPr id="245" name="TextBox 245"/>
            <p:cNvSpPr txBox="1"/>
            <p:nvPr/>
          </p:nvSpPr>
          <p:spPr>
            <a:xfrm rot="-4764660">
              <a:off x="4565807" y="3703879"/>
              <a:ext cx="47597" cy="97119"/>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T</a:t>
              </a:r>
            </a:p>
          </p:txBody>
        </p:sp>
        <p:sp>
          <p:nvSpPr>
            <p:cNvPr id="246" name="TextBox 246"/>
            <p:cNvSpPr txBox="1"/>
            <p:nvPr/>
          </p:nvSpPr>
          <p:spPr>
            <a:xfrm rot="-4764660">
              <a:off x="6464622" y="4578631"/>
              <a:ext cx="47016" cy="97381"/>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a</a:t>
              </a:r>
            </a:p>
          </p:txBody>
        </p:sp>
        <p:sp>
          <p:nvSpPr>
            <p:cNvPr id="247" name="TextBox 247"/>
            <p:cNvSpPr txBox="1"/>
            <p:nvPr/>
          </p:nvSpPr>
          <p:spPr>
            <a:xfrm rot="-5032020">
              <a:off x="4582009" y="3630339"/>
              <a:ext cx="46150" cy="97068"/>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a</a:t>
              </a:r>
            </a:p>
          </p:txBody>
        </p:sp>
        <p:sp>
          <p:nvSpPr>
            <p:cNvPr id="248" name="TextBox 248"/>
            <p:cNvSpPr txBox="1"/>
            <p:nvPr/>
          </p:nvSpPr>
          <p:spPr>
            <a:xfrm rot="-4924140">
              <a:off x="7858070" y="3730212"/>
              <a:ext cx="257237" cy="97091"/>
            </a:xfrm>
            <a:prstGeom prst="rect">
              <a:avLst/>
            </a:prstGeom>
          </p:spPr>
          <p:txBody>
            <a:bodyPr lIns="0" tIns="0" rIns="0" bIns="0" rtlCol="0" anchor="t">
              <a:spAutoFit/>
            </a:bodyPr>
            <a:lstStyle/>
            <a:p>
              <a:pPr algn="l">
                <a:lnSpc>
                  <a:spcPts val="601"/>
                </a:lnSpc>
              </a:pPr>
              <a:r>
                <a:rPr lang="en-US" sz="429" i="1" spc="27">
                  <a:solidFill>
                    <a:srgbClr val="000000"/>
                  </a:solidFill>
                  <a:latin typeface="Montserrat Italics"/>
                  <a:ea typeface="Montserrat Italics"/>
                  <a:cs typeface="Montserrat Italics"/>
                  <a:sym typeface="Montserrat Italics"/>
                </a:rPr>
                <a:t>Moose</a:t>
              </a:r>
            </a:p>
          </p:txBody>
        </p:sp>
        <p:sp>
          <p:nvSpPr>
            <p:cNvPr id="249" name="TextBox 249"/>
            <p:cNvSpPr txBox="1"/>
            <p:nvPr/>
          </p:nvSpPr>
          <p:spPr>
            <a:xfrm rot="-4454640">
              <a:off x="7918877" y="3462246"/>
              <a:ext cx="240528" cy="97208"/>
            </a:xfrm>
            <a:prstGeom prst="rect">
              <a:avLst/>
            </a:prstGeom>
          </p:spPr>
          <p:txBody>
            <a:bodyPr lIns="0" tIns="0" rIns="0" bIns="0" rtlCol="0" anchor="t">
              <a:spAutoFit/>
            </a:bodyPr>
            <a:lstStyle/>
            <a:p>
              <a:pPr algn="l">
                <a:lnSpc>
                  <a:spcPts val="602"/>
                </a:lnSpc>
              </a:pPr>
              <a:r>
                <a:rPr lang="en-US" sz="430" i="1" spc="23">
                  <a:solidFill>
                    <a:srgbClr val="000000"/>
                  </a:solidFill>
                  <a:latin typeface="Montserrat Italics"/>
                  <a:ea typeface="Montserrat Italics"/>
                  <a:cs typeface="Montserrat Italics"/>
                  <a:sym typeface="Montserrat Italics"/>
                </a:rPr>
                <a:t>South</a:t>
              </a:r>
            </a:p>
          </p:txBody>
        </p:sp>
        <p:sp>
          <p:nvSpPr>
            <p:cNvPr id="250" name="TextBox 250"/>
            <p:cNvSpPr txBox="1"/>
            <p:nvPr/>
          </p:nvSpPr>
          <p:spPr>
            <a:xfrm rot="-4485660">
              <a:off x="8004828" y="3242651"/>
              <a:ext cx="174360" cy="97202"/>
            </a:xfrm>
            <a:prstGeom prst="rect">
              <a:avLst/>
            </a:prstGeom>
          </p:spPr>
          <p:txBody>
            <a:bodyPr lIns="0" tIns="0" rIns="0" bIns="0" rtlCol="0" anchor="t">
              <a:spAutoFit/>
            </a:bodyPr>
            <a:lstStyle/>
            <a:p>
              <a:pPr algn="l">
                <a:lnSpc>
                  <a:spcPts val="602"/>
                </a:lnSpc>
              </a:pPr>
              <a:r>
                <a:rPr lang="en-US" sz="430" i="1" spc="11">
                  <a:solidFill>
                    <a:srgbClr val="000000"/>
                  </a:solidFill>
                  <a:latin typeface="Montserrat Italics"/>
                  <a:ea typeface="Montserrat Italics"/>
                  <a:cs typeface="Montserrat Italics"/>
                  <a:sym typeface="Montserrat Italics"/>
                </a:rPr>
                <a:t>Trail</a:t>
              </a:r>
            </a:p>
          </p:txBody>
        </p:sp>
        <p:sp>
          <p:nvSpPr>
            <p:cNvPr id="251" name="TextBox 251"/>
            <p:cNvSpPr txBox="1"/>
            <p:nvPr/>
          </p:nvSpPr>
          <p:spPr>
            <a:xfrm rot="-6240120">
              <a:off x="6329357" y="4946083"/>
              <a:ext cx="179943" cy="97174"/>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Todd</a:t>
              </a:r>
            </a:p>
          </p:txBody>
        </p:sp>
        <p:sp>
          <p:nvSpPr>
            <p:cNvPr id="252" name="TextBox 252"/>
            <p:cNvSpPr txBox="1"/>
            <p:nvPr/>
          </p:nvSpPr>
          <p:spPr>
            <a:xfrm rot="-4060320">
              <a:off x="6374991" y="4798793"/>
              <a:ext cx="65430" cy="97365"/>
            </a:xfrm>
            <a:prstGeom prst="rect">
              <a:avLst/>
            </a:prstGeom>
          </p:spPr>
          <p:txBody>
            <a:bodyPr lIns="0" tIns="0" rIns="0" bIns="0" rtlCol="0" anchor="t">
              <a:spAutoFit/>
            </a:bodyPr>
            <a:lstStyle/>
            <a:p>
              <a:pPr algn="l">
                <a:lnSpc>
                  <a:spcPts val="603"/>
                </a:lnSpc>
              </a:pPr>
              <a:r>
                <a:rPr lang="en-US" sz="430" i="1" spc="8">
                  <a:solidFill>
                    <a:srgbClr val="000000"/>
                  </a:solidFill>
                  <a:latin typeface="Montserrat Italics"/>
                  <a:ea typeface="Montserrat Italics"/>
                  <a:cs typeface="Montserrat Italics"/>
                  <a:sym typeface="Montserrat Italics"/>
                </a:rPr>
                <a:t>M</a:t>
              </a:r>
            </a:p>
          </p:txBody>
        </p:sp>
        <p:sp>
          <p:nvSpPr>
            <p:cNvPr id="253" name="TextBox 253"/>
            <p:cNvSpPr txBox="1"/>
            <p:nvPr/>
          </p:nvSpPr>
          <p:spPr>
            <a:xfrm rot="-3820320">
              <a:off x="6412839" y="4753900"/>
              <a:ext cx="31597" cy="97476"/>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t</a:t>
              </a:r>
            </a:p>
          </p:txBody>
        </p:sp>
        <p:sp>
          <p:nvSpPr>
            <p:cNvPr id="254" name="TextBox 254"/>
            <p:cNvSpPr txBox="1"/>
            <p:nvPr/>
          </p:nvSpPr>
          <p:spPr>
            <a:xfrm rot="4216560">
              <a:off x="6955959" y="4217085"/>
              <a:ext cx="181536" cy="100215"/>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1792</a:t>
              </a:r>
            </a:p>
          </p:txBody>
        </p:sp>
        <p:sp>
          <p:nvSpPr>
            <p:cNvPr id="255" name="TextBox 255"/>
            <p:cNvSpPr txBox="1"/>
            <p:nvPr/>
          </p:nvSpPr>
          <p:spPr>
            <a:xfrm rot="5943420">
              <a:off x="7371055" y="1942444"/>
              <a:ext cx="202302" cy="107468"/>
            </a:xfrm>
            <a:prstGeom prst="rect">
              <a:avLst/>
            </a:prstGeom>
          </p:spPr>
          <p:txBody>
            <a:bodyPr lIns="0" tIns="0" rIns="0" bIns="0" rtlCol="0" anchor="t">
              <a:spAutoFit/>
            </a:bodyPr>
            <a:lstStyle/>
            <a:p>
              <a:pPr algn="l">
                <a:lnSpc>
                  <a:spcPts val="601"/>
                </a:lnSpc>
              </a:pPr>
              <a:r>
                <a:rPr lang="en-US" sz="429" i="1" spc="343">
                  <a:solidFill>
                    <a:srgbClr val="000000"/>
                  </a:solidFill>
                  <a:latin typeface="Montserrat Italics"/>
                  <a:ea typeface="Montserrat Italics"/>
                  <a:cs typeface="Montserrat Italics"/>
                  <a:sym typeface="Montserrat Italics"/>
                </a:rPr>
                <a:t>Dd</a:t>
              </a:r>
            </a:p>
          </p:txBody>
        </p:sp>
        <p:sp>
          <p:nvSpPr>
            <p:cNvPr id="256" name="TextBox 256"/>
            <p:cNvSpPr txBox="1"/>
            <p:nvPr/>
          </p:nvSpPr>
          <p:spPr>
            <a:xfrm rot="6052020">
              <a:off x="7451766" y="1931085"/>
              <a:ext cx="46099" cy="97124"/>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e</a:t>
              </a:r>
            </a:p>
          </p:txBody>
        </p:sp>
        <p:sp>
          <p:nvSpPr>
            <p:cNvPr id="257" name="TextBox 257"/>
            <p:cNvSpPr txBox="1"/>
            <p:nvPr/>
          </p:nvSpPr>
          <p:spPr>
            <a:xfrm rot="5758080">
              <a:off x="7317105" y="2082338"/>
              <a:ext cx="276730" cy="110184"/>
            </a:xfrm>
            <a:prstGeom prst="rect">
              <a:avLst/>
            </a:prstGeom>
          </p:spPr>
          <p:txBody>
            <a:bodyPr lIns="0" tIns="0" rIns="0" bIns="0" rtlCol="0" anchor="t">
              <a:spAutoFit/>
            </a:bodyPr>
            <a:lstStyle/>
            <a:p>
              <a:pPr algn="l">
                <a:lnSpc>
                  <a:spcPts val="601"/>
                </a:lnSpc>
              </a:pPr>
              <a:r>
                <a:rPr lang="en-US" sz="429" i="1" spc="343">
                  <a:solidFill>
                    <a:srgbClr val="000000"/>
                  </a:solidFill>
                  <a:latin typeface="Montserrat Italics"/>
                  <a:ea typeface="Montserrat Italics"/>
                  <a:cs typeface="Montserrat Italics"/>
                  <a:sym typeface="Montserrat Italics"/>
                </a:rPr>
                <a:t>ao</a:t>
              </a:r>
            </a:p>
          </p:txBody>
        </p:sp>
        <p:sp>
          <p:nvSpPr>
            <p:cNvPr id="258" name="TextBox 258"/>
            <p:cNvSpPr txBox="1"/>
            <p:nvPr/>
          </p:nvSpPr>
          <p:spPr>
            <a:xfrm rot="5808720">
              <a:off x="7420774" y="2095182"/>
              <a:ext cx="64580" cy="97074"/>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M</a:t>
              </a:r>
            </a:p>
          </p:txBody>
        </p:sp>
        <p:sp>
          <p:nvSpPr>
            <p:cNvPr id="259" name="TextBox 259"/>
            <p:cNvSpPr txBox="1"/>
            <p:nvPr/>
          </p:nvSpPr>
          <p:spPr>
            <a:xfrm rot="6136260">
              <a:off x="7420637" y="2151744"/>
              <a:ext cx="47027" cy="97147"/>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o</a:t>
              </a:r>
            </a:p>
          </p:txBody>
        </p:sp>
        <p:sp>
          <p:nvSpPr>
            <p:cNvPr id="260" name="TextBox 260"/>
            <p:cNvSpPr txBox="1"/>
            <p:nvPr/>
          </p:nvSpPr>
          <p:spPr>
            <a:xfrm rot="5938800">
              <a:off x="7408929" y="2244154"/>
              <a:ext cx="40276" cy="97102"/>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s</a:t>
              </a:r>
            </a:p>
          </p:txBody>
        </p:sp>
        <p:sp>
          <p:nvSpPr>
            <p:cNvPr id="261" name="TextBox 261"/>
            <p:cNvSpPr txBox="1"/>
            <p:nvPr/>
          </p:nvSpPr>
          <p:spPr>
            <a:xfrm rot="6219660">
              <a:off x="7396374" y="2288700"/>
              <a:ext cx="46278" cy="97169"/>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e</a:t>
              </a:r>
            </a:p>
          </p:txBody>
        </p:sp>
        <p:sp>
          <p:nvSpPr>
            <p:cNvPr id="262" name="TextBox 262"/>
            <p:cNvSpPr txBox="1"/>
            <p:nvPr/>
          </p:nvSpPr>
          <p:spPr>
            <a:xfrm rot="6782340">
              <a:off x="7259452" y="2432085"/>
              <a:ext cx="223047" cy="115393"/>
            </a:xfrm>
            <a:prstGeom prst="rect">
              <a:avLst/>
            </a:prstGeom>
          </p:spPr>
          <p:txBody>
            <a:bodyPr lIns="0" tIns="0" rIns="0" bIns="0" rtlCol="0" anchor="t">
              <a:spAutoFit/>
            </a:bodyPr>
            <a:lstStyle/>
            <a:p>
              <a:pPr algn="l">
                <a:lnSpc>
                  <a:spcPts val="603"/>
                </a:lnSpc>
              </a:pPr>
              <a:r>
                <a:rPr lang="en-US" sz="431" i="1" spc="344">
                  <a:solidFill>
                    <a:srgbClr val="000000"/>
                  </a:solidFill>
                  <a:latin typeface="Montserrat Italics"/>
                  <a:ea typeface="Montserrat Italics"/>
                  <a:cs typeface="Montserrat Italics"/>
                  <a:sym typeface="Montserrat Italics"/>
                </a:rPr>
                <a:t>Nh</a:t>
              </a:r>
            </a:p>
          </p:txBody>
        </p:sp>
        <p:sp>
          <p:nvSpPr>
            <p:cNvPr id="263" name="TextBox 263"/>
            <p:cNvSpPr txBox="1"/>
            <p:nvPr/>
          </p:nvSpPr>
          <p:spPr>
            <a:xfrm rot="6426600">
              <a:off x="7354536" y="2414053"/>
              <a:ext cx="47306" cy="97236"/>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o</a:t>
              </a:r>
            </a:p>
          </p:txBody>
        </p:sp>
        <p:sp>
          <p:nvSpPr>
            <p:cNvPr id="264" name="TextBox 264"/>
            <p:cNvSpPr txBox="1"/>
            <p:nvPr/>
          </p:nvSpPr>
          <p:spPr>
            <a:xfrm rot="6542340">
              <a:off x="7353536" y="2451184"/>
              <a:ext cx="33766" cy="97281"/>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r</a:t>
              </a:r>
            </a:p>
          </p:txBody>
        </p:sp>
        <p:sp>
          <p:nvSpPr>
            <p:cNvPr id="265" name="TextBox 265"/>
            <p:cNvSpPr txBox="1"/>
            <p:nvPr/>
          </p:nvSpPr>
          <p:spPr>
            <a:xfrm rot="7011180">
              <a:off x="7344073" y="2484396"/>
              <a:ext cx="31614" cy="97493"/>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t</a:t>
              </a:r>
            </a:p>
          </p:txBody>
        </p:sp>
        <p:sp>
          <p:nvSpPr>
            <p:cNvPr id="266" name="TextBox 266"/>
            <p:cNvSpPr txBox="1"/>
            <p:nvPr/>
          </p:nvSpPr>
          <p:spPr>
            <a:xfrm rot="7011180">
              <a:off x="8235349" y="3759589"/>
              <a:ext cx="40064" cy="97968"/>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s</a:t>
              </a:r>
            </a:p>
          </p:txBody>
        </p:sp>
        <p:sp>
          <p:nvSpPr>
            <p:cNvPr id="267" name="TextBox 267"/>
            <p:cNvSpPr txBox="1"/>
            <p:nvPr/>
          </p:nvSpPr>
          <p:spPr>
            <a:xfrm rot="3695280">
              <a:off x="7681103" y="1793323"/>
              <a:ext cx="41265" cy="97543"/>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s</a:t>
              </a:r>
            </a:p>
          </p:txBody>
        </p:sp>
        <p:sp>
          <p:nvSpPr>
            <p:cNvPr id="268" name="TextBox 268"/>
            <p:cNvSpPr txBox="1"/>
            <p:nvPr/>
          </p:nvSpPr>
          <p:spPr>
            <a:xfrm rot="2382480">
              <a:off x="7753943" y="1898308"/>
              <a:ext cx="70577" cy="98342"/>
            </a:xfrm>
            <a:prstGeom prst="rect">
              <a:avLst/>
            </a:prstGeom>
          </p:spPr>
          <p:txBody>
            <a:bodyPr lIns="0" tIns="0" rIns="0" bIns="0" rtlCol="0" anchor="t">
              <a:spAutoFit/>
            </a:bodyPr>
            <a:lstStyle/>
            <a:p>
              <a:pPr algn="l">
                <a:lnSpc>
                  <a:spcPts val="610"/>
                </a:lnSpc>
              </a:pPr>
              <a:r>
                <a:rPr lang="en-US" sz="435" i="1" spc="8">
                  <a:solidFill>
                    <a:srgbClr val="000000"/>
                  </a:solidFill>
                  <a:latin typeface="Montserrat Italics"/>
                  <a:ea typeface="Montserrat Italics"/>
                  <a:cs typeface="Montserrat Italics"/>
                  <a:sym typeface="Montserrat Italics"/>
                </a:rPr>
                <a:t>in</a:t>
              </a:r>
            </a:p>
          </p:txBody>
        </p:sp>
        <p:sp>
          <p:nvSpPr>
            <p:cNvPr id="269" name="TextBox 269"/>
            <p:cNvSpPr txBox="1"/>
            <p:nvPr/>
          </p:nvSpPr>
          <p:spPr>
            <a:xfrm rot="2466540">
              <a:off x="7808306" y="1935642"/>
              <a:ext cx="46882" cy="98292"/>
            </a:xfrm>
            <a:prstGeom prst="rect">
              <a:avLst/>
            </a:prstGeom>
          </p:spPr>
          <p:txBody>
            <a:bodyPr lIns="0" tIns="0" rIns="0" bIns="0" rtlCol="0" anchor="t">
              <a:spAutoFit/>
            </a:bodyPr>
            <a:lstStyle/>
            <a:p>
              <a:pPr algn="l">
                <a:lnSpc>
                  <a:spcPts val="609"/>
                </a:lnSpc>
              </a:pPr>
              <a:r>
                <a:rPr lang="en-US" sz="435" i="1" spc="8">
                  <a:solidFill>
                    <a:srgbClr val="000000"/>
                  </a:solidFill>
                  <a:latin typeface="Montserrat Italics"/>
                  <a:ea typeface="Montserrat Italics"/>
                  <a:cs typeface="Montserrat Italics"/>
                  <a:sym typeface="Montserrat Italics"/>
                </a:rPr>
                <a:t>e</a:t>
              </a:r>
            </a:p>
          </p:txBody>
        </p:sp>
        <p:sp>
          <p:nvSpPr>
            <p:cNvPr id="270" name="TextBox 270"/>
            <p:cNvSpPr txBox="1"/>
            <p:nvPr/>
          </p:nvSpPr>
          <p:spPr>
            <a:xfrm rot="414600">
              <a:off x="7875023" y="1955789"/>
              <a:ext cx="41846" cy="99192"/>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L</a:t>
              </a:r>
            </a:p>
          </p:txBody>
        </p:sp>
        <p:sp>
          <p:nvSpPr>
            <p:cNvPr id="271" name="TextBox 271"/>
            <p:cNvSpPr txBox="1"/>
            <p:nvPr/>
          </p:nvSpPr>
          <p:spPr>
            <a:xfrm rot="-894420">
              <a:off x="8066228" y="1944558"/>
              <a:ext cx="46859" cy="99086"/>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T</a:t>
              </a:r>
            </a:p>
          </p:txBody>
        </p:sp>
        <p:sp>
          <p:nvSpPr>
            <p:cNvPr id="272" name="TextBox 272"/>
            <p:cNvSpPr txBox="1"/>
            <p:nvPr/>
          </p:nvSpPr>
          <p:spPr>
            <a:xfrm rot="-1209180">
              <a:off x="8103590" y="1917910"/>
              <a:ext cx="118420" cy="98968"/>
            </a:xfrm>
            <a:prstGeom prst="rect">
              <a:avLst/>
            </a:prstGeom>
          </p:spPr>
          <p:txBody>
            <a:bodyPr lIns="0" tIns="0" rIns="0" bIns="0" rtlCol="0" anchor="t">
              <a:spAutoFit/>
            </a:bodyPr>
            <a:lstStyle/>
            <a:p>
              <a:pPr algn="l">
                <a:lnSpc>
                  <a:spcPts val="614"/>
                </a:lnSpc>
              </a:pPr>
              <a:r>
                <a:rPr lang="en-US" sz="438" i="1" spc="8">
                  <a:solidFill>
                    <a:srgbClr val="000000"/>
                  </a:solidFill>
                  <a:latin typeface="Montserrat Italics"/>
                  <a:ea typeface="Montserrat Italics"/>
                  <a:cs typeface="Montserrat Italics"/>
                  <a:sym typeface="Montserrat Italics"/>
                </a:rPr>
                <a:t>rail</a:t>
              </a:r>
            </a:p>
          </p:txBody>
        </p:sp>
        <p:sp>
          <p:nvSpPr>
            <p:cNvPr id="273" name="TextBox 273"/>
            <p:cNvSpPr txBox="1"/>
            <p:nvPr/>
          </p:nvSpPr>
          <p:spPr>
            <a:xfrm rot="3546480">
              <a:off x="3828587" y="2138824"/>
              <a:ext cx="22678" cy="97627"/>
            </a:xfrm>
            <a:prstGeom prst="rect">
              <a:avLst/>
            </a:prstGeom>
          </p:spPr>
          <p:txBody>
            <a:bodyPr lIns="0" tIns="0" rIns="0" bIns="0" rtlCol="0" anchor="t">
              <a:spAutoFit/>
            </a:bodyPr>
            <a:lstStyle/>
            <a:p>
              <a:pPr algn="l">
                <a:lnSpc>
                  <a:spcPts val="605"/>
                </a:lnSpc>
              </a:pPr>
              <a:r>
                <a:rPr lang="en-US" sz="432" i="1" spc="8">
                  <a:solidFill>
                    <a:srgbClr val="000000"/>
                  </a:solidFill>
                  <a:latin typeface="Montserrat Italics"/>
                  <a:ea typeface="Montserrat Italics"/>
                  <a:cs typeface="Montserrat Italics"/>
                  <a:sym typeface="Montserrat Italics"/>
                </a:rPr>
                <a:t>i</a:t>
              </a:r>
            </a:p>
          </p:txBody>
        </p:sp>
        <p:sp>
          <p:nvSpPr>
            <p:cNvPr id="274" name="TextBox 274"/>
            <p:cNvSpPr txBox="1"/>
            <p:nvPr/>
          </p:nvSpPr>
          <p:spPr>
            <a:xfrm rot="2303700">
              <a:off x="3869444" y="2206533"/>
              <a:ext cx="54426" cy="98393"/>
            </a:xfrm>
            <a:prstGeom prst="rect">
              <a:avLst/>
            </a:prstGeom>
          </p:spPr>
          <p:txBody>
            <a:bodyPr lIns="0" tIns="0" rIns="0" bIns="0" rtlCol="0" anchor="t">
              <a:spAutoFit/>
            </a:bodyPr>
            <a:lstStyle/>
            <a:p>
              <a:pPr algn="l">
                <a:lnSpc>
                  <a:spcPts val="610"/>
                </a:lnSpc>
              </a:pPr>
              <a:r>
                <a:rPr lang="en-US" sz="436" i="1" spc="8">
                  <a:solidFill>
                    <a:srgbClr val="000000"/>
                  </a:solidFill>
                  <a:latin typeface="Montserrat Italics"/>
                  <a:ea typeface="Montserrat Italics"/>
                  <a:cs typeface="Montserrat Italics"/>
                  <a:sym typeface="Montserrat Italics"/>
                </a:rPr>
                <a:t>C</a:t>
              </a:r>
            </a:p>
          </p:txBody>
        </p:sp>
        <p:sp>
          <p:nvSpPr>
            <p:cNvPr id="275" name="TextBox 275"/>
            <p:cNvSpPr txBox="1"/>
            <p:nvPr/>
          </p:nvSpPr>
          <p:spPr>
            <a:xfrm rot="1408080">
              <a:off x="3905049" y="2237695"/>
              <a:ext cx="93931" cy="98885"/>
            </a:xfrm>
            <a:prstGeom prst="rect">
              <a:avLst/>
            </a:prstGeom>
          </p:spPr>
          <p:txBody>
            <a:bodyPr lIns="0" tIns="0" rIns="0" bIns="0" rtlCol="0" anchor="t">
              <a:spAutoFit/>
            </a:bodyPr>
            <a:lstStyle/>
            <a:p>
              <a:pPr algn="l">
                <a:lnSpc>
                  <a:spcPts val="613"/>
                </a:lnSpc>
              </a:pPr>
              <a:r>
                <a:rPr lang="en-US" sz="438" i="1" spc="8">
                  <a:solidFill>
                    <a:srgbClr val="000000"/>
                  </a:solidFill>
                  <a:latin typeface="Montserrat Italics"/>
                  <a:ea typeface="Montserrat Italics"/>
                  <a:cs typeface="Montserrat Italics"/>
                  <a:sym typeface="Montserrat Italics"/>
                </a:rPr>
                <a:t>ou</a:t>
              </a:r>
            </a:p>
          </p:txBody>
        </p:sp>
        <p:sp>
          <p:nvSpPr>
            <p:cNvPr id="276" name="TextBox 276"/>
            <p:cNvSpPr txBox="1"/>
            <p:nvPr/>
          </p:nvSpPr>
          <p:spPr>
            <a:xfrm rot="1065180">
              <a:off x="3988867" y="2258479"/>
              <a:ext cx="33028" cy="99024"/>
            </a:xfrm>
            <a:prstGeom prst="rect">
              <a:avLst/>
            </a:prstGeom>
          </p:spPr>
          <p:txBody>
            <a:bodyPr lIns="0" tIns="0" rIns="0" bIns="0" rtlCol="0" anchor="t">
              <a:spAutoFit/>
            </a:bodyPr>
            <a:lstStyle/>
            <a:p>
              <a:pPr algn="l">
                <a:lnSpc>
                  <a:spcPts val="614"/>
                </a:lnSpc>
              </a:pPr>
              <a:r>
                <a:rPr lang="en-US" sz="439" i="1" spc="8">
                  <a:solidFill>
                    <a:srgbClr val="000000"/>
                  </a:solidFill>
                  <a:latin typeface="Montserrat Italics"/>
                  <a:ea typeface="Montserrat Italics"/>
                  <a:cs typeface="Montserrat Italics"/>
                  <a:sym typeface="Montserrat Italics"/>
                </a:rPr>
                <a:t>r</a:t>
              </a:r>
            </a:p>
          </p:txBody>
        </p:sp>
        <p:sp>
          <p:nvSpPr>
            <p:cNvPr id="277" name="TextBox 277"/>
            <p:cNvSpPr txBox="1"/>
            <p:nvPr/>
          </p:nvSpPr>
          <p:spPr>
            <a:xfrm rot="882720">
              <a:off x="4024390" y="2267584"/>
              <a:ext cx="30357" cy="99086"/>
            </a:xfrm>
            <a:prstGeom prst="rect">
              <a:avLst/>
            </a:prstGeom>
          </p:spPr>
          <p:txBody>
            <a:bodyPr lIns="0" tIns="0" rIns="0" bIns="0" rtlCol="0" anchor="t">
              <a:spAutoFit/>
            </a:bodyPr>
            <a:lstStyle/>
            <a:p>
              <a:pPr algn="l">
                <a:lnSpc>
                  <a:spcPts val="615"/>
                </a:lnSpc>
              </a:pPr>
              <a:r>
                <a:rPr lang="en-US" sz="439" i="1" spc="8">
                  <a:solidFill>
                    <a:srgbClr val="000000"/>
                  </a:solidFill>
                  <a:latin typeface="Montserrat Italics"/>
                  <a:ea typeface="Montserrat Italics"/>
                  <a:cs typeface="Montserrat Italics"/>
                  <a:sym typeface="Montserrat Italics"/>
                </a:rPr>
                <a:t>t</a:t>
              </a:r>
            </a:p>
          </p:txBody>
        </p:sp>
        <p:sp>
          <p:nvSpPr>
            <p:cNvPr id="278" name="TextBox 278"/>
            <p:cNvSpPr txBox="1"/>
            <p:nvPr/>
          </p:nvSpPr>
          <p:spPr>
            <a:xfrm rot="6352440">
              <a:off x="8250133" y="3628981"/>
              <a:ext cx="105197" cy="97208"/>
            </a:xfrm>
            <a:prstGeom prst="rect">
              <a:avLst/>
            </a:prstGeom>
          </p:spPr>
          <p:txBody>
            <a:bodyPr lIns="0" tIns="0" rIns="0" bIns="0" rtlCol="0" anchor="t">
              <a:spAutoFit/>
            </a:bodyPr>
            <a:lstStyle/>
            <a:p>
              <a:pPr algn="l">
                <a:lnSpc>
                  <a:spcPts val="602"/>
                </a:lnSpc>
              </a:pPr>
              <a:r>
                <a:rPr lang="en-US" sz="430" i="1" spc="8">
                  <a:solidFill>
                    <a:srgbClr val="000000"/>
                  </a:solidFill>
                  <a:latin typeface="Montserrat Italics"/>
                  <a:ea typeface="Montserrat Italics"/>
                  <a:cs typeface="Montserrat Italics"/>
                  <a:sym typeface="Montserrat Italics"/>
                </a:rPr>
                <a:t>Da</a:t>
              </a:r>
            </a:p>
          </p:txBody>
        </p:sp>
        <p:sp>
          <p:nvSpPr>
            <p:cNvPr id="279" name="TextBox 279"/>
            <p:cNvSpPr txBox="1"/>
            <p:nvPr/>
          </p:nvSpPr>
          <p:spPr>
            <a:xfrm rot="6662820">
              <a:off x="8240949" y="3709651"/>
              <a:ext cx="67123" cy="97331"/>
            </a:xfrm>
            <a:prstGeom prst="rect">
              <a:avLst/>
            </a:prstGeom>
          </p:spPr>
          <p:txBody>
            <a:bodyPr lIns="0" tIns="0" rIns="0" bIns="0" rtlCol="0" anchor="t">
              <a:spAutoFit/>
            </a:bodyPr>
            <a:lstStyle/>
            <a:p>
              <a:pPr algn="l">
                <a:lnSpc>
                  <a:spcPts val="603"/>
                </a:lnSpc>
              </a:pPr>
              <a:r>
                <a:rPr lang="en-US" sz="430" i="1" spc="8">
                  <a:solidFill>
                    <a:srgbClr val="000000"/>
                  </a:solidFill>
                  <a:latin typeface="Montserrat Italics"/>
                  <a:ea typeface="Montserrat Italics"/>
                  <a:cs typeface="Montserrat Italics"/>
                  <a:sym typeface="Montserrat Italics"/>
                </a:rPr>
                <a:t>vi</a:t>
              </a:r>
            </a:p>
          </p:txBody>
        </p:sp>
        <p:sp>
          <p:nvSpPr>
            <p:cNvPr id="280" name="TextBox 280"/>
            <p:cNvSpPr txBox="1"/>
            <p:nvPr/>
          </p:nvSpPr>
          <p:spPr>
            <a:xfrm rot="7077360">
              <a:off x="8186207" y="3830554"/>
              <a:ext cx="65592" cy="97527"/>
            </a:xfrm>
            <a:prstGeom prst="rect">
              <a:avLst/>
            </a:prstGeom>
          </p:spPr>
          <p:txBody>
            <a:bodyPr lIns="0" tIns="0" rIns="0" bIns="0" rtlCol="0" anchor="t">
              <a:spAutoFit/>
            </a:bodyPr>
            <a:lstStyle/>
            <a:p>
              <a:pPr algn="l">
                <a:lnSpc>
                  <a:spcPts val="604"/>
                </a:lnSpc>
              </a:pPr>
              <a:r>
                <a:rPr lang="en-US" sz="431" i="1" spc="8">
                  <a:solidFill>
                    <a:srgbClr val="000000"/>
                  </a:solidFill>
                  <a:latin typeface="Montserrat Italics"/>
                  <a:ea typeface="Montserrat Italics"/>
                  <a:cs typeface="Montserrat Italics"/>
                  <a:sym typeface="Montserrat Italics"/>
                </a:rPr>
                <a:t>M</a:t>
              </a:r>
            </a:p>
          </p:txBody>
        </p:sp>
        <p:sp>
          <p:nvSpPr>
            <p:cNvPr id="281" name="TextBox 281"/>
            <p:cNvSpPr txBox="1"/>
            <p:nvPr/>
          </p:nvSpPr>
          <p:spPr>
            <a:xfrm rot="7513260">
              <a:off x="8145391" y="3886830"/>
              <a:ext cx="70487" cy="97778"/>
            </a:xfrm>
            <a:prstGeom prst="rect">
              <a:avLst/>
            </a:prstGeom>
          </p:spPr>
          <p:txBody>
            <a:bodyPr lIns="0" tIns="0" rIns="0" bIns="0" rtlCol="0" anchor="t">
              <a:spAutoFit/>
            </a:bodyPr>
            <a:lstStyle/>
            <a:p>
              <a:pPr algn="l">
                <a:lnSpc>
                  <a:spcPts val="606"/>
                </a:lnSpc>
              </a:pPr>
              <a:r>
                <a:rPr lang="en-US" sz="433" i="1" spc="8">
                  <a:solidFill>
                    <a:srgbClr val="000000"/>
                  </a:solidFill>
                  <a:latin typeface="Montserrat Italics"/>
                  <a:ea typeface="Montserrat Italics"/>
                  <a:cs typeface="Montserrat Italics"/>
                  <a:sym typeface="Montserrat Italics"/>
                </a:rPr>
                <a:t>in</a:t>
              </a:r>
            </a:p>
          </p:txBody>
        </p:sp>
        <p:sp>
          <p:nvSpPr>
            <p:cNvPr id="282" name="TextBox 282"/>
            <p:cNvSpPr txBox="1"/>
            <p:nvPr/>
          </p:nvSpPr>
          <p:spPr>
            <a:xfrm rot="7948620">
              <a:off x="8119547" y="3931678"/>
              <a:ext cx="47021" cy="98046"/>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e</a:t>
              </a:r>
            </a:p>
          </p:txBody>
        </p:sp>
        <p:sp>
          <p:nvSpPr>
            <p:cNvPr id="283" name="TextBox 283"/>
            <p:cNvSpPr txBox="1"/>
            <p:nvPr/>
          </p:nvSpPr>
          <p:spPr>
            <a:xfrm rot="8185740">
              <a:off x="7966165" y="4025407"/>
              <a:ext cx="178619" cy="102590"/>
            </a:xfrm>
            <a:prstGeom prst="rect">
              <a:avLst/>
            </a:prstGeom>
          </p:spPr>
          <p:txBody>
            <a:bodyPr lIns="0" tIns="0" rIns="0" bIns="0" rtlCol="0" anchor="t">
              <a:spAutoFit/>
            </a:bodyPr>
            <a:lstStyle/>
            <a:p>
              <a:pPr algn="l">
                <a:lnSpc>
                  <a:spcPts val="609"/>
                </a:lnSpc>
              </a:pPr>
              <a:r>
                <a:rPr lang="en-US" sz="435" i="1" spc="348">
                  <a:solidFill>
                    <a:srgbClr val="000000"/>
                  </a:solidFill>
                  <a:latin typeface="Montserrat Italics"/>
                  <a:ea typeface="Montserrat Italics"/>
                  <a:cs typeface="Montserrat Italics"/>
                  <a:sym typeface="Montserrat Italics"/>
                </a:rPr>
                <a:t>Lp</a:t>
              </a:r>
            </a:p>
          </p:txBody>
        </p:sp>
        <p:sp>
          <p:nvSpPr>
            <p:cNvPr id="284" name="TextBox 284"/>
            <p:cNvSpPr txBox="1"/>
            <p:nvPr/>
          </p:nvSpPr>
          <p:spPr>
            <a:xfrm rot="8018399">
              <a:off x="8046132" y="4010428"/>
              <a:ext cx="47832" cy="98091"/>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o</a:t>
              </a:r>
            </a:p>
          </p:txBody>
        </p:sp>
        <p:sp>
          <p:nvSpPr>
            <p:cNvPr id="285" name="TextBox 285"/>
            <p:cNvSpPr txBox="1"/>
            <p:nvPr/>
          </p:nvSpPr>
          <p:spPr>
            <a:xfrm rot="8065559">
              <a:off x="8014824" y="4039987"/>
              <a:ext cx="47821" cy="98119"/>
            </a:xfrm>
            <a:prstGeom prst="rect">
              <a:avLst/>
            </a:prstGeom>
          </p:spPr>
          <p:txBody>
            <a:bodyPr lIns="0" tIns="0" rIns="0" bIns="0" rtlCol="0" anchor="t">
              <a:spAutoFit/>
            </a:bodyPr>
            <a:lstStyle/>
            <a:p>
              <a:pPr algn="l">
                <a:lnSpc>
                  <a:spcPts val="608"/>
                </a:lnSpc>
              </a:pPr>
              <a:r>
                <a:rPr lang="en-US" sz="434" i="1" spc="8">
                  <a:solidFill>
                    <a:srgbClr val="000000"/>
                  </a:solidFill>
                  <a:latin typeface="Montserrat Italics"/>
                  <a:ea typeface="Montserrat Italics"/>
                  <a:cs typeface="Montserrat Italics"/>
                  <a:sym typeface="Montserrat Italics"/>
                </a:rPr>
                <a:t>o</a:t>
              </a:r>
            </a:p>
          </p:txBody>
        </p:sp>
        <p:sp>
          <p:nvSpPr>
            <p:cNvPr id="286" name="TextBox 286"/>
            <p:cNvSpPr txBox="1"/>
            <p:nvPr/>
          </p:nvSpPr>
          <p:spPr>
            <a:xfrm rot="8527080">
              <a:off x="7914252" y="4108882"/>
              <a:ext cx="72963" cy="98410"/>
            </a:xfrm>
            <a:prstGeom prst="rect">
              <a:avLst/>
            </a:prstGeom>
          </p:spPr>
          <p:txBody>
            <a:bodyPr lIns="0" tIns="0" rIns="0" bIns="0" rtlCol="0" anchor="t">
              <a:spAutoFit/>
            </a:bodyPr>
            <a:lstStyle/>
            <a:p>
              <a:pPr algn="l">
                <a:lnSpc>
                  <a:spcPts val="610"/>
                </a:lnSpc>
              </a:pPr>
              <a:r>
                <a:rPr lang="en-US" sz="436" i="1" spc="8">
                  <a:solidFill>
                    <a:srgbClr val="000000"/>
                  </a:solidFill>
                  <a:latin typeface="Montserrat Italics"/>
                  <a:ea typeface="Montserrat Italics"/>
                  <a:cs typeface="Montserrat Italics"/>
                  <a:sym typeface="Montserrat Italics"/>
                </a:rPr>
                <a:t>Tr</a:t>
              </a:r>
            </a:p>
          </p:txBody>
        </p:sp>
        <p:sp>
          <p:nvSpPr>
            <p:cNvPr id="287" name="TextBox 287"/>
            <p:cNvSpPr txBox="1"/>
            <p:nvPr/>
          </p:nvSpPr>
          <p:spPr>
            <a:xfrm rot="8497440">
              <a:off x="7848269" y="4155001"/>
              <a:ext cx="88186" cy="98393"/>
            </a:xfrm>
            <a:prstGeom prst="rect">
              <a:avLst/>
            </a:prstGeom>
          </p:spPr>
          <p:txBody>
            <a:bodyPr lIns="0" tIns="0" rIns="0" bIns="0" rtlCol="0" anchor="t">
              <a:spAutoFit/>
            </a:bodyPr>
            <a:lstStyle/>
            <a:p>
              <a:pPr algn="l">
                <a:lnSpc>
                  <a:spcPts val="610"/>
                </a:lnSpc>
              </a:pPr>
              <a:r>
                <a:rPr lang="en-US" sz="436" i="1" spc="8">
                  <a:solidFill>
                    <a:srgbClr val="000000"/>
                  </a:solidFill>
                  <a:latin typeface="Montserrat Italics"/>
                  <a:ea typeface="Montserrat Italics"/>
                  <a:cs typeface="Montserrat Italics"/>
                  <a:sym typeface="Montserrat Italics"/>
                </a:rPr>
                <a:t>ail</a:t>
              </a:r>
            </a:p>
          </p:txBody>
        </p:sp>
        <p:sp>
          <p:nvSpPr>
            <p:cNvPr id="288" name="TextBox 288"/>
            <p:cNvSpPr txBox="1"/>
            <p:nvPr/>
          </p:nvSpPr>
          <p:spPr>
            <a:xfrm rot="-1847400">
              <a:off x="3217770" y="4475767"/>
              <a:ext cx="89946" cy="98661"/>
            </a:xfrm>
            <a:prstGeom prst="rect">
              <a:avLst/>
            </a:prstGeom>
          </p:spPr>
          <p:txBody>
            <a:bodyPr lIns="0" tIns="0" rIns="0" bIns="0" rtlCol="0" anchor="t">
              <a:spAutoFit/>
            </a:bodyPr>
            <a:lstStyle/>
            <a:p>
              <a:pPr algn="l">
                <a:lnSpc>
                  <a:spcPts val="612"/>
                </a:lnSpc>
              </a:pPr>
              <a:r>
                <a:rPr lang="en-US" sz="437" i="1" spc="8">
                  <a:solidFill>
                    <a:srgbClr val="000000"/>
                  </a:solidFill>
                  <a:latin typeface="Montserrat Italics"/>
                  <a:ea typeface="Montserrat Italics"/>
                  <a:cs typeface="Montserrat Italics"/>
                  <a:sym typeface="Montserrat Italics"/>
                </a:rPr>
                <a:t>ke</a:t>
              </a:r>
            </a:p>
          </p:txBody>
        </p:sp>
        <p:sp>
          <p:nvSpPr>
            <p:cNvPr id="289" name="TextBox 289"/>
            <p:cNvSpPr txBox="1"/>
            <p:nvPr/>
          </p:nvSpPr>
          <p:spPr>
            <a:xfrm rot="-1919820">
              <a:off x="3409698" y="4351342"/>
              <a:ext cx="63077" cy="98622"/>
            </a:xfrm>
            <a:prstGeom prst="rect">
              <a:avLst/>
            </a:prstGeom>
          </p:spPr>
          <p:txBody>
            <a:bodyPr lIns="0" tIns="0" rIns="0" bIns="0" rtlCol="0" anchor="t">
              <a:spAutoFit/>
            </a:bodyPr>
            <a:lstStyle/>
            <a:p>
              <a:pPr algn="l">
                <a:lnSpc>
                  <a:spcPts val="612"/>
                </a:lnSpc>
              </a:pPr>
              <a:r>
                <a:rPr lang="en-US" sz="437" i="1" spc="8">
                  <a:solidFill>
                    <a:srgbClr val="000000"/>
                  </a:solidFill>
                  <a:latin typeface="Montserrat Italics"/>
                  <a:ea typeface="Montserrat Italics"/>
                  <a:cs typeface="Montserrat Italics"/>
                  <a:sym typeface="Montserrat Italics"/>
                </a:rPr>
                <a:t>w</a:t>
              </a:r>
            </a:p>
          </p:txBody>
        </p:sp>
        <p:sp>
          <p:nvSpPr>
            <p:cNvPr id="290" name="TextBox 290"/>
            <p:cNvSpPr txBox="1"/>
            <p:nvPr/>
          </p:nvSpPr>
          <p:spPr>
            <a:xfrm rot="-5604180">
              <a:off x="1344072" y="4755775"/>
              <a:ext cx="76243" cy="95090"/>
            </a:xfrm>
            <a:prstGeom prst="rect">
              <a:avLst/>
            </a:prstGeom>
          </p:spPr>
          <p:txBody>
            <a:bodyPr lIns="0" tIns="0" rIns="0" bIns="0" rtlCol="0" anchor="t">
              <a:spAutoFit/>
            </a:bodyPr>
            <a:lstStyle/>
            <a:p>
              <a:pPr algn="l">
                <a:lnSpc>
                  <a:spcPts val="601"/>
                </a:lnSpc>
              </a:pPr>
              <a:r>
                <a:rPr lang="en-US" sz="429" i="1" spc="2">
                  <a:solidFill>
                    <a:srgbClr val="0084A8"/>
                  </a:solidFill>
                  <a:latin typeface="IBM Plex Sans Condensed Italics"/>
                  <a:ea typeface="IBM Plex Sans Condensed Italics"/>
                  <a:cs typeface="IBM Plex Sans Condensed Italics"/>
                  <a:sym typeface="IBM Plex Sans Condensed Italics"/>
                </a:rPr>
                <a:t>Pe</a:t>
              </a:r>
            </a:p>
          </p:txBody>
        </p:sp>
        <p:sp>
          <p:nvSpPr>
            <p:cNvPr id="291" name="TextBox 291"/>
            <p:cNvSpPr txBox="1"/>
            <p:nvPr/>
          </p:nvSpPr>
          <p:spPr>
            <a:xfrm rot="-4442520">
              <a:off x="1290548" y="4594627"/>
              <a:ext cx="247631" cy="95246"/>
            </a:xfrm>
            <a:prstGeom prst="rect">
              <a:avLst/>
            </a:prstGeom>
          </p:spPr>
          <p:txBody>
            <a:bodyPr lIns="0" tIns="0" rIns="0" bIns="0" rtlCol="0" anchor="t">
              <a:spAutoFit/>
            </a:bodyPr>
            <a:lstStyle/>
            <a:p>
              <a:pPr algn="l">
                <a:lnSpc>
                  <a:spcPts val="602"/>
                </a:lnSpc>
              </a:pPr>
              <a:r>
                <a:rPr lang="en-US" sz="430" i="1" spc="2">
                  <a:solidFill>
                    <a:srgbClr val="0084A8"/>
                  </a:solidFill>
                  <a:latin typeface="IBM Plex Sans Condensed Italics"/>
                  <a:ea typeface="IBM Plex Sans Condensed Italics"/>
                  <a:cs typeface="IBM Plex Sans Condensed Italics"/>
                  <a:sym typeface="IBM Plex Sans Condensed Italics"/>
                </a:rPr>
                <a:t>lham Br</a:t>
              </a:r>
            </a:p>
          </p:txBody>
        </p:sp>
        <p:sp>
          <p:nvSpPr>
            <p:cNvPr id="292" name="TextBox 292"/>
            <p:cNvSpPr txBox="1"/>
            <p:nvPr/>
          </p:nvSpPr>
          <p:spPr>
            <a:xfrm rot="-1982040">
              <a:off x="1445213" y="4434522"/>
              <a:ext cx="113899" cy="96588"/>
            </a:xfrm>
            <a:prstGeom prst="rect">
              <a:avLst/>
            </a:prstGeom>
          </p:spPr>
          <p:txBody>
            <a:bodyPr lIns="0" tIns="0" rIns="0" bIns="0" rtlCol="0" anchor="t">
              <a:spAutoFit/>
            </a:bodyPr>
            <a:lstStyle/>
            <a:p>
              <a:pPr algn="l">
                <a:lnSpc>
                  <a:spcPts val="611"/>
                </a:lnSpc>
              </a:pPr>
              <a:r>
                <a:rPr lang="en-US" sz="436" i="1" spc="2">
                  <a:solidFill>
                    <a:srgbClr val="0084A8"/>
                  </a:solidFill>
                  <a:latin typeface="IBM Plex Sans Condensed Italics"/>
                  <a:ea typeface="IBM Plex Sans Condensed Italics"/>
                  <a:cs typeface="IBM Plex Sans Condensed Italics"/>
                  <a:sym typeface="IBM Plex Sans Condensed Italics"/>
                </a:rPr>
                <a:t>ook</a:t>
              </a:r>
            </a:p>
          </p:txBody>
        </p:sp>
        <p:sp>
          <p:nvSpPr>
            <p:cNvPr id="293" name="TextBox 293"/>
            <p:cNvSpPr txBox="1"/>
            <p:nvPr/>
          </p:nvSpPr>
          <p:spPr>
            <a:xfrm rot="4268880">
              <a:off x="8495991" y="4502088"/>
              <a:ext cx="565547" cy="95314"/>
            </a:xfrm>
            <a:prstGeom prst="rect">
              <a:avLst/>
            </a:prstGeom>
          </p:spPr>
          <p:txBody>
            <a:bodyPr lIns="0" tIns="0" rIns="0" bIns="0" rtlCol="0" anchor="t">
              <a:spAutoFit/>
            </a:bodyPr>
            <a:lstStyle/>
            <a:p>
              <a:pPr algn="l">
                <a:lnSpc>
                  <a:spcPts val="602"/>
                </a:lnSpc>
              </a:pPr>
              <a:r>
                <a:rPr lang="en-US" sz="430" i="1" spc="2">
                  <a:solidFill>
                    <a:srgbClr val="0084A8"/>
                  </a:solidFill>
                  <a:latin typeface="IBM Plex Sans Condensed Italics"/>
                  <a:ea typeface="IBM Plex Sans Condensed Italics"/>
                  <a:cs typeface="IBM Plex Sans Condensed Italics"/>
                  <a:sym typeface="IBM Plex Sans Condensed Italics"/>
                </a:rPr>
                <a:t>Davis Mine Brook</a:t>
              </a:r>
            </a:p>
          </p:txBody>
        </p:sp>
        <p:sp>
          <p:nvSpPr>
            <p:cNvPr id="294" name="TextBox 294"/>
            <p:cNvSpPr txBox="1"/>
            <p:nvPr/>
          </p:nvSpPr>
          <p:spPr>
            <a:xfrm rot="3153180">
              <a:off x="4223402" y="9479400"/>
              <a:ext cx="366978" cy="95878"/>
            </a:xfrm>
            <a:prstGeom prst="rect">
              <a:avLst/>
            </a:prstGeom>
          </p:spPr>
          <p:txBody>
            <a:bodyPr lIns="0" tIns="0" rIns="0" bIns="0" rtlCol="0" anchor="t">
              <a:spAutoFit/>
            </a:bodyPr>
            <a:lstStyle/>
            <a:p>
              <a:pPr algn="l">
                <a:lnSpc>
                  <a:spcPts val="606"/>
                </a:lnSpc>
              </a:pPr>
              <a:r>
                <a:rPr lang="en-US" sz="433" i="1" spc="2">
                  <a:solidFill>
                    <a:srgbClr val="0084A8"/>
                  </a:solidFill>
                  <a:latin typeface="IBM Plex Sans Condensed Italics"/>
                  <a:ea typeface="IBM Plex Sans Condensed Italics"/>
                  <a:cs typeface="IBM Plex Sans Condensed Italics"/>
                  <a:sym typeface="IBM Plex Sans Condensed Italics"/>
                </a:rPr>
                <a:t>Tatro Brook</a:t>
              </a:r>
            </a:p>
          </p:txBody>
        </p:sp>
        <p:sp>
          <p:nvSpPr>
            <p:cNvPr id="295" name="TextBox 295"/>
            <p:cNvSpPr txBox="1"/>
            <p:nvPr/>
          </p:nvSpPr>
          <p:spPr>
            <a:xfrm rot="4666560">
              <a:off x="4701246" y="1997755"/>
              <a:ext cx="390997" cy="95179"/>
            </a:xfrm>
            <a:prstGeom prst="rect">
              <a:avLst/>
            </a:prstGeom>
          </p:spPr>
          <p:txBody>
            <a:bodyPr lIns="0" tIns="0" rIns="0" bIns="0" rtlCol="0" anchor="t">
              <a:spAutoFit/>
            </a:bodyPr>
            <a:lstStyle/>
            <a:p>
              <a:pPr algn="l">
                <a:lnSpc>
                  <a:spcPts val="601"/>
                </a:lnSpc>
              </a:pPr>
              <a:r>
                <a:rPr lang="en-US" sz="429" i="1" spc="2">
                  <a:solidFill>
                    <a:srgbClr val="0084A8"/>
                  </a:solidFill>
                  <a:latin typeface="IBM Plex Sans Condensed Italics"/>
                  <a:ea typeface="IBM Plex Sans Condensed Italics"/>
                  <a:cs typeface="IBM Plex Sans Condensed Italics"/>
                  <a:sym typeface="IBM Plex Sans Condensed Italics"/>
                </a:rPr>
                <a:t>Potter Brook</a:t>
              </a:r>
            </a:p>
          </p:txBody>
        </p:sp>
        <p:sp>
          <p:nvSpPr>
            <p:cNvPr id="296" name="TextBox 296"/>
            <p:cNvSpPr txBox="1"/>
            <p:nvPr/>
          </p:nvSpPr>
          <p:spPr>
            <a:xfrm rot="584880">
              <a:off x="1394838" y="9414893"/>
              <a:ext cx="468548" cy="97158"/>
            </a:xfrm>
            <a:prstGeom prst="rect">
              <a:avLst/>
            </a:prstGeom>
          </p:spPr>
          <p:txBody>
            <a:bodyPr lIns="0" tIns="0" rIns="0" bIns="0" rtlCol="0" anchor="t">
              <a:spAutoFit/>
            </a:bodyPr>
            <a:lstStyle/>
            <a:p>
              <a:pPr algn="l">
                <a:lnSpc>
                  <a:spcPts val="615"/>
                </a:lnSpc>
              </a:pPr>
              <a:r>
                <a:rPr lang="en-US" sz="439" i="1" spc="2">
                  <a:solidFill>
                    <a:srgbClr val="0084A8"/>
                  </a:solidFill>
                  <a:latin typeface="IBM Plex Sans Condensed Italics"/>
                  <a:ea typeface="IBM Plex Sans Condensed Italics"/>
                  <a:cs typeface="IBM Plex Sans Condensed Italics"/>
                  <a:sym typeface="IBM Plex Sans Condensed Italics"/>
                </a:rPr>
                <a:t>Maxwell Brook</a:t>
              </a:r>
            </a:p>
          </p:txBody>
        </p:sp>
        <p:sp>
          <p:nvSpPr>
            <p:cNvPr id="297" name="TextBox 297"/>
            <p:cNvSpPr txBox="1"/>
            <p:nvPr/>
          </p:nvSpPr>
          <p:spPr>
            <a:xfrm rot="5184000">
              <a:off x="6423737" y="850571"/>
              <a:ext cx="388141" cy="95096"/>
            </a:xfrm>
            <a:prstGeom prst="rect">
              <a:avLst/>
            </a:prstGeom>
          </p:spPr>
          <p:txBody>
            <a:bodyPr lIns="0" tIns="0" rIns="0" bIns="0" rtlCol="0" anchor="t">
              <a:spAutoFit/>
            </a:bodyPr>
            <a:lstStyle/>
            <a:p>
              <a:pPr algn="l">
                <a:lnSpc>
                  <a:spcPts val="601"/>
                </a:lnSpc>
              </a:pPr>
              <a:r>
                <a:rPr lang="en-US" sz="429" i="1" spc="2">
                  <a:solidFill>
                    <a:srgbClr val="0084A8"/>
                  </a:solidFill>
                  <a:latin typeface="IBM Plex Sans Condensed Italics"/>
                  <a:ea typeface="IBM Plex Sans Condensed Italics"/>
                  <a:cs typeface="IBM Plex Sans Condensed Italics"/>
                  <a:sym typeface="IBM Plex Sans Condensed Italics"/>
                </a:rPr>
                <a:t>Tuttle Brook</a:t>
              </a:r>
            </a:p>
          </p:txBody>
        </p:sp>
        <p:sp>
          <p:nvSpPr>
            <p:cNvPr id="298" name="TextBox 298"/>
            <p:cNvSpPr txBox="1"/>
            <p:nvPr/>
          </p:nvSpPr>
          <p:spPr>
            <a:xfrm rot="-1441260">
              <a:off x="6509636" y="3541672"/>
              <a:ext cx="111110" cy="99457"/>
            </a:xfrm>
            <a:prstGeom prst="rect">
              <a:avLst/>
            </a:prstGeom>
          </p:spPr>
          <p:txBody>
            <a:bodyPr lIns="0" tIns="0" rIns="0" bIns="0" rtlCol="0" anchor="t">
              <a:spAutoFit/>
            </a:bodyPr>
            <a:lstStyle/>
            <a:p>
              <a:pPr algn="l">
                <a:lnSpc>
                  <a:spcPts val="552"/>
                </a:lnSpc>
              </a:pPr>
              <a:r>
                <a:rPr lang="en-US" sz="394" i="1" spc="7">
                  <a:solidFill>
                    <a:srgbClr val="E60000"/>
                  </a:solidFill>
                  <a:latin typeface="Montserrat Italics"/>
                  <a:ea typeface="Montserrat Italics"/>
                  <a:cs typeface="Montserrat Italics"/>
                  <a:sym typeface="Montserrat Italics"/>
                </a:rPr>
                <a:t>0.5</a:t>
              </a:r>
            </a:p>
          </p:txBody>
        </p:sp>
        <p:sp>
          <p:nvSpPr>
            <p:cNvPr id="299" name="TextBox 299"/>
            <p:cNvSpPr txBox="1"/>
            <p:nvPr/>
          </p:nvSpPr>
          <p:spPr>
            <a:xfrm rot="2826360">
              <a:off x="4668546" y="7301970"/>
              <a:ext cx="112636" cy="98730"/>
            </a:xfrm>
            <a:prstGeom prst="rect">
              <a:avLst/>
            </a:prstGeom>
          </p:spPr>
          <p:txBody>
            <a:bodyPr lIns="0" tIns="0" rIns="0" bIns="0" rtlCol="0" anchor="t">
              <a:spAutoFit/>
            </a:bodyPr>
            <a:lstStyle/>
            <a:p>
              <a:pPr algn="l">
                <a:lnSpc>
                  <a:spcPts val="547"/>
                </a:lnSpc>
              </a:pPr>
              <a:r>
                <a:rPr lang="en-US" sz="391" i="1" spc="7">
                  <a:solidFill>
                    <a:srgbClr val="E60000"/>
                  </a:solidFill>
                  <a:latin typeface="Montserrat Italics"/>
                  <a:ea typeface="Montserrat Italics"/>
                  <a:cs typeface="Montserrat Italics"/>
                  <a:sym typeface="Montserrat Italics"/>
                </a:rPr>
                <a:t>0.2</a:t>
              </a:r>
            </a:p>
          </p:txBody>
        </p:sp>
        <p:sp>
          <p:nvSpPr>
            <p:cNvPr id="300" name="TextBox 300"/>
            <p:cNvSpPr txBox="1"/>
            <p:nvPr/>
          </p:nvSpPr>
          <p:spPr>
            <a:xfrm rot="4021740">
              <a:off x="4363532" y="4175760"/>
              <a:ext cx="112943" cy="98121"/>
            </a:xfrm>
            <a:prstGeom prst="rect">
              <a:avLst/>
            </a:prstGeom>
          </p:spPr>
          <p:txBody>
            <a:bodyPr lIns="0" tIns="0" rIns="0" bIns="0" rtlCol="0" anchor="t">
              <a:spAutoFit/>
            </a:bodyPr>
            <a:lstStyle/>
            <a:p>
              <a:pPr algn="l">
                <a:lnSpc>
                  <a:spcPts val="543"/>
                </a:lnSpc>
              </a:pPr>
              <a:r>
                <a:rPr lang="en-US" sz="387" i="1" spc="7">
                  <a:solidFill>
                    <a:srgbClr val="E60000"/>
                  </a:solidFill>
                  <a:latin typeface="Montserrat Italics"/>
                  <a:ea typeface="Montserrat Italics"/>
                  <a:cs typeface="Montserrat Italics"/>
                  <a:sym typeface="Montserrat Italics"/>
                </a:rPr>
                <a:t>0.1</a:t>
              </a:r>
            </a:p>
          </p:txBody>
        </p:sp>
        <p:sp>
          <p:nvSpPr>
            <p:cNvPr id="301" name="TextBox 301"/>
            <p:cNvSpPr txBox="1"/>
            <p:nvPr/>
          </p:nvSpPr>
          <p:spPr>
            <a:xfrm rot="-1759800">
              <a:off x="3626194" y="4238408"/>
              <a:ext cx="111535" cy="99312"/>
            </a:xfrm>
            <a:prstGeom prst="rect">
              <a:avLst/>
            </a:prstGeom>
          </p:spPr>
          <p:txBody>
            <a:bodyPr lIns="0" tIns="0" rIns="0" bIns="0" rtlCol="0" anchor="t">
              <a:spAutoFit/>
            </a:bodyPr>
            <a:lstStyle/>
            <a:p>
              <a:pPr algn="l">
                <a:lnSpc>
                  <a:spcPts val="551"/>
                </a:lnSpc>
              </a:pPr>
              <a:r>
                <a:rPr lang="en-US" sz="393" i="1" spc="7">
                  <a:solidFill>
                    <a:srgbClr val="E60000"/>
                  </a:solidFill>
                  <a:latin typeface="Montserrat Italics"/>
                  <a:ea typeface="Montserrat Italics"/>
                  <a:cs typeface="Montserrat Italics"/>
                  <a:sym typeface="Montserrat Italics"/>
                </a:rPr>
                <a:t>1.1</a:t>
              </a:r>
            </a:p>
          </p:txBody>
        </p:sp>
        <p:sp>
          <p:nvSpPr>
            <p:cNvPr id="302" name="TextBox 302"/>
            <p:cNvSpPr txBox="1"/>
            <p:nvPr/>
          </p:nvSpPr>
          <p:spPr>
            <a:xfrm rot="6628860">
              <a:off x="1329735" y="8320845"/>
              <a:ext cx="112898" cy="98060"/>
            </a:xfrm>
            <a:prstGeom prst="rect">
              <a:avLst/>
            </a:prstGeom>
          </p:spPr>
          <p:txBody>
            <a:bodyPr lIns="0" tIns="0" rIns="0" bIns="0" rtlCol="0" anchor="t">
              <a:spAutoFit/>
            </a:bodyPr>
            <a:lstStyle/>
            <a:p>
              <a:pPr algn="l">
                <a:lnSpc>
                  <a:spcPts val="542"/>
                </a:lnSpc>
              </a:pPr>
              <a:r>
                <a:rPr lang="en-US" sz="387" i="1" spc="7">
                  <a:solidFill>
                    <a:srgbClr val="E60000"/>
                  </a:solidFill>
                  <a:latin typeface="Montserrat Italics"/>
                  <a:ea typeface="Montserrat Italics"/>
                  <a:cs typeface="Montserrat Italics"/>
                  <a:sym typeface="Montserrat Italics"/>
                </a:rPr>
                <a:t>0.7</a:t>
              </a:r>
            </a:p>
          </p:txBody>
        </p:sp>
        <p:sp>
          <p:nvSpPr>
            <p:cNvPr id="303" name="TextBox 303"/>
            <p:cNvSpPr txBox="1"/>
            <p:nvPr/>
          </p:nvSpPr>
          <p:spPr>
            <a:xfrm rot="-2995440">
              <a:off x="2024158" y="3655099"/>
              <a:ext cx="112747" cy="98635"/>
            </a:xfrm>
            <a:prstGeom prst="rect">
              <a:avLst/>
            </a:prstGeom>
          </p:spPr>
          <p:txBody>
            <a:bodyPr lIns="0" tIns="0" rIns="0" bIns="0" rtlCol="0" anchor="t">
              <a:spAutoFit/>
            </a:bodyPr>
            <a:lstStyle/>
            <a:p>
              <a:pPr algn="l">
                <a:lnSpc>
                  <a:spcPts val="546"/>
                </a:lnSpc>
              </a:pPr>
              <a:r>
                <a:rPr lang="en-US" sz="390" i="1" spc="7">
                  <a:solidFill>
                    <a:srgbClr val="E60000"/>
                  </a:solidFill>
                  <a:latin typeface="Montserrat Italics"/>
                  <a:ea typeface="Montserrat Italics"/>
                  <a:cs typeface="Montserrat Italics"/>
                  <a:sym typeface="Montserrat Italics"/>
                </a:rPr>
                <a:t>0.3</a:t>
              </a:r>
            </a:p>
          </p:txBody>
        </p:sp>
        <p:sp>
          <p:nvSpPr>
            <p:cNvPr id="304" name="TextBox 304"/>
            <p:cNvSpPr txBox="1"/>
            <p:nvPr/>
          </p:nvSpPr>
          <p:spPr>
            <a:xfrm rot="4815600">
              <a:off x="1977797" y="5662649"/>
              <a:ext cx="112507" cy="97875"/>
            </a:xfrm>
            <a:prstGeom prst="rect">
              <a:avLst/>
            </a:prstGeom>
          </p:spPr>
          <p:txBody>
            <a:bodyPr lIns="0" tIns="0" rIns="0" bIns="0" rtlCol="0" anchor="t">
              <a:spAutoFit/>
            </a:bodyPr>
            <a:lstStyle/>
            <a:p>
              <a:pPr algn="l">
                <a:lnSpc>
                  <a:spcPts val="541"/>
                </a:lnSpc>
              </a:pPr>
              <a:r>
                <a:rPr lang="en-US" sz="386" i="1" spc="7">
                  <a:solidFill>
                    <a:srgbClr val="E60000"/>
                  </a:solidFill>
                  <a:latin typeface="Montserrat Italics"/>
                  <a:ea typeface="Montserrat Italics"/>
                  <a:cs typeface="Montserrat Italics"/>
                  <a:sym typeface="Montserrat Italics"/>
                </a:rPr>
                <a:t>0.2</a:t>
              </a:r>
            </a:p>
          </p:txBody>
        </p:sp>
        <p:sp>
          <p:nvSpPr>
            <p:cNvPr id="305" name="TextBox 305"/>
            <p:cNvSpPr txBox="1"/>
            <p:nvPr/>
          </p:nvSpPr>
          <p:spPr>
            <a:xfrm rot="6483120">
              <a:off x="5388776" y="5398362"/>
              <a:ext cx="112837" cy="98009"/>
            </a:xfrm>
            <a:prstGeom prst="rect">
              <a:avLst/>
            </a:prstGeom>
          </p:spPr>
          <p:txBody>
            <a:bodyPr lIns="0" tIns="0" rIns="0" bIns="0" rtlCol="0" anchor="t">
              <a:spAutoFit/>
            </a:bodyPr>
            <a:lstStyle/>
            <a:p>
              <a:pPr algn="l">
                <a:lnSpc>
                  <a:spcPts val="542"/>
                </a:lnSpc>
              </a:pPr>
              <a:r>
                <a:rPr lang="en-US" sz="387" i="1" spc="7">
                  <a:solidFill>
                    <a:srgbClr val="E60000"/>
                  </a:solidFill>
                  <a:latin typeface="Montserrat Italics"/>
                  <a:ea typeface="Montserrat Italics"/>
                  <a:cs typeface="Montserrat Italics"/>
                  <a:sym typeface="Montserrat Italics"/>
                </a:rPr>
                <a:t>0.2</a:t>
              </a:r>
            </a:p>
          </p:txBody>
        </p:sp>
        <p:sp>
          <p:nvSpPr>
            <p:cNvPr id="306" name="TextBox 306"/>
            <p:cNvSpPr txBox="1"/>
            <p:nvPr/>
          </p:nvSpPr>
          <p:spPr>
            <a:xfrm rot="-2418540">
              <a:off x="2793732" y="5130602"/>
              <a:ext cx="112289" cy="98965"/>
            </a:xfrm>
            <a:prstGeom prst="rect">
              <a:avLst/>
            </a:prstGeom>
          </p:spPr>
          <p:txBody>
            <a:bodyPr lIns="0" tIns="0" rIns="0" bIns="0" rtlCol="0" anchor="t">
              <a:spAutoFit/>
            </a:bodyPr>
            <a:lstStyle/>
            <a:p>
              <a:pPr algn="l">
                <a:lnSpc>
                  <a:spcPts val="548"/>
                </a:lnSpc>
              </a:pPr>
              <a:r>
                <a:rPr lang="en-US" sz="392" i="1" spc="7">
                  <a:solidFill>
                    <a:srgbClr val="E60000"/>
                  </a:solidFill>
                  <a:latin typeface="Montserrat Italics"/>
                  <a:ea typeface="Montserrat Italics"/>
                  <a:cs typeface="Montserrat Italics"/>
                  <a:sym typeface="Montserrat Italics"/>
                </a:rPr>
                <a:t>0.7</a:t>
              </a:r>
            </a:p>
          </p:txBody>
        </p:sp>
        <p:sp>
          <p:nvSpPr>
            <p:cNvPr id="307" name="TextBox 307"/>
            <p:cNvSpPr txBox="1"/>
            <p:nvPr/>
          </p:nvSpPr>
          <p:spPr>
            <a:xfrm rot="-1828440">
              <a:off x="4982679" y="6258024"/>
              <a:ext cx="111618" cy="99278"/>
            </a:xfrm>
            <a:prstGeom prst="rect">
              <a:avLst/>
            </a:prstGeom>
          </p:spPr>
          <p:txBody>
            <a:bodyPr lIns="0" tIns="0" rIns="0" bIns="0" rtlCol="0" anchor="t">
              <a:spAutoFit/>
            </a:bodyPr>
            <a:lstStyle/>
            <a:p>
              <a:pPr algn="l">
                <a:lnSpc>
                  <a:spcPts val="551"/>
                </a:lnSpc>
              </a:pPr>
              <a:r>
                <a:rPr lang="en-US" sz="393" i="1" spc="7">
                  <a:solidFill>
                    <a:srgbClr val="E60000"/>
                  </a:solidFill>
                  <a:latin typeface="Montserrat Italics"/>
                  <a:ea typeface="Montserrat Italics"/>
                  <a:cs typeface="Montserrat Italics"/>
                  <a:sym typeface="Montserrat Italics"/>
                </a:rPr>
                <a:t>0.3</a:t>
              </a:r>
            </a:p>
          </p:txBody>
        </p:sp>
        <p:sp>
          <p:nvSpPr>
            <p:cNvPr id="308" name="TextBox 308"/>
            <p:cNvSpPr txBox="1"/>
            <p:nvPr/>
          </p:nvSpPr>
          <p:spPr>
            <a:xfrm rot="5838720">
              <a:off x="5739402" y="5052222"/>
              <a:ext cx="112373" cy="97847"/>
            </a:xfrm>
            <a:prstGeom prst="rect">
              <a:avLst/>
            </a:prstGeom>
          </p:spPr>
          <p:txBody>
            <a:bodyPr lIns="0" tIns="0" rIns="0" bIns="0" rtlCol="0" anchor="t">
              <a:spAutoFit/>
            </a:bodyPr>
            <a:lstStyle/>
            <a:p>
              <a:pPr algn="l">
                <a:lnSpc>
                  <a:spcPts val="541"/>
                </a:lnSpc>
              </a:pPr>
              <a:r>
                <a:rPr lang="en-US" sz="386" i="1" spc="7">
                  <a:solidFill>
                    <a:srgbClr val="E60000"/>
                  </a:solidFill>
                  <a:latin typeface="Montserrat Italics"/>
                  <a:ea typeface="Montserrat Italics"/>
                  <a:cs typeface="Montserrat Italics"/>
                  <a:sym typeface="Montserrat Italics"/>
                </a:rPr>
                <a:t>0.3</a:t>
              </a:r>
            </a:p>
          </p:txBody>
        </p:sp>
        <p:sp>
          <p:nvSpPr>
            <p:cNvPr id="309" name="TextBox 309"/>
            <p:cNvSpPr txBox="1"/>
            <p:nvPr/>
          </p:nvSpPr>
          <p:spPr>
            <a:xfrm rot="-3753360">
              <a:off x="4491234" y="5924277"/>
              <a:ext cx="112976" cy="98239"/>
            </a:xfrm>
            <a:prstGeom prst="rect">
              <a:avLst/>
            </a:prstGeom>
          </p:spPr>
          <p:txBody>
            <a:bodyPr lIns="0" tIns="0" rIns="0" bIns="0" rtlCol="0" anchor="t">
              <a:spAutoFit/>
            </a:bodyPr>
            <a:lstStyle/>
            <a:p>
              <a:pPr algn="l">
                <a:lnSpc>
                  <a:spcPts val="543"/>
                </a:lnSpc>
              </a:pPr>
              <a:r>
                <a:rPr lang="en-US" sz="388" i="1" spc="7">
                  <a:solidFill>
                    <a:srgbClr val="E60000"/>
                  </a:solidFill>
                  <a:latin typeface="Montserrat Italics"/>
                  <a:ea typeface="Montserrat Italics"/>
                  <a:cs typeface="Montserrat Italics"/>
                  <a:sym typeface="Montserrat Italics"/>
                </a:rPr>
                <a:t>0.9</a:t>
              </a:r>
            </a:p>
          </p:txBody>
        </p:sp>
        <p:sp>
          <p:nvSpPr>
            <p:cNvPr id="310" name="TextBox 310"/>
            <p:cNvSpPr txBox="1"/>
            <p:nvPr/>
          </p:nvSpPr>
          <p:spPr>
            <a:xfrm rot="3639420">
              <a:off x="7146199" y="4507273"/>
              <a:ext cx="112971" cy="98294"/>
            </a:xfrm>
            <a:prstGeom prst="rect">
              <a:avLst/>
            </a:prstGeom>
          </p:spPr>
          <p:txBody>
            <a:bodyPr lIns="0" tIns="0" rIns="0" bIns="0" rtlCol="0" anchor="t">
              <a:spAutoFit/>
            </a:bodyPr>
            <a:lstStyle/>
            <a:p>
              <a:pPr algn="l">
                <a:lnSpc>
                  <a:spcPts val="544"/>
                </a:lnSpc>
              </a:pPr>
              <a:r>
                <a:rPr lang="en-US" sz="388" i="1" spc="7">
                  <a:solidFill>
                    <a:srgbClr val="E60000"/>
                  </a:solidFill>
                  <a:latin typeface="Montserrat Italics"/>
                  <a:ea typeface="Montserrat Italics"/>
                  <a:cs typeface="Montserrat Italics"/>
                  <a:sym typeface="Montserrat Italics"/>
                </a:rPr>
                <a:t>1.1</a:t>
              </a:r>
            </a:p>
          </p:txBody>
        </p:sp>
        <p:sp>
          <p:nvSpPr>
            <p:cNvPr id="311" name="TextBox 311"/>
            <p:cNvSpPr txBox="1"/>
            <p:nvPr/>
          </p:nvSpPr>
          <p:spPr>
            <a:xfrm rot="-1336860">
              <a:off x="4708550" y="4340402"/>
              <a:ext cx="110970" cy="99502"/>
            </a:xfrm>
            <a:prstGeom prst="rect">
              <a:avLst/>
            </a:prstGeom>
          </p:spPr>
          <p:txBody>
            <a:bodyPr lIns="0" tIns="0" rIns="0" bIns="0" rtlCol="0" anchor="t">
              <a:spAutoFit/>
            </a:bodyPr>
            <a:lstStyle/>
            <a:p>
              <a:pPr algn="l">
                <a:lnSpc>
                  <a:spcPts val="552"/>
                </a:lnSpc>
              </a:pPr>
              <a:r>
                <a:rPr lang="en-US" sz="394" i="1" spc="7">
                  <a:solidFill>
                    <a:srgbClr val="E60000"/>
                  </a:solidFill>
                  <a:latin typeface="Montserrat Italics"/>
                  <a:ea typeface="Montserrat Italics"/>
                  <a:cs typeface="Montserrat Italics"/>
                  <a:sym typeface="Montserrat Italics"/>
                </a:rPr>
                <a:t>1.0</a:t>
              </a:r>
            </a:p>
          </p:txBody>
        </p:sp>
        <p:sp>
          <p:nvSpPr>
            <p:cNvPr id="312" name="TextBox 312"/>
            <p:cNvSpPr txBox="1"/>
            <p:nvPr/>
          </p:nvSpPr>
          <p:spPr>
            <a:xfrm rot="-4890840">
              <a:off x="2153852" y="6685174"/>
              <a:ext cx="112440" cy="97859"/>
            </a:xfrm>
            <a:prstGeom prst="rect">
              <a:avLst/>
            </a:prstGeom>
          </p:spPr>
          <p:txBody>
            <a:bodyPr lIns="0" tIns="0" rIns="0" bIns="0" rtlCol="0" anchor="t">
              <a:spAutoFit/>
            </a:bodyPr>
            <a:lstStyle/>
            <a:p>
              <a:pPr algn="l">
                <a:lnSpc>
                  <a:spcPts val="541"/>
                </a:lnSpc>
              </a:pPr>
              <a:r>
                <a:rPr lang="en-US" sz="386" i="1" spc="7">
                  <a:solidFill>
                    <a:srgbClr val="E60000"/>
                  </a:solidFill>
                  <a:latin typeface="Montserrat Italics"/>
                  <a:ea typeface="Montserrat Italics"/>
                  <a:cs typeface="Montserrat Italics"/>
                  <a:sym typeface="Montserrat Italics"/>
                </a:rPr>
                <a:t>0.5</a:t>
              </a:r>
            </a:p>
          </p:txBody>
        </p:sp>
        <p:sp>
          <p:nvSpPr>
            <p:cNvPr id="313" name="TextBox 313"/>
            <p:cNvSpPr txBox="1"/>
            <p:nvPr/>
          </p:nvSpPr>
          <p:spPr>
            <a:xfrm rot="2066160">
              <a:off x="3777327" y="2320302"/>
              <a:ext cx="111943" cy="99205"/>
            </a:xfrm>
            <a:prstGeom prst="rect">
              <a:avLst/>
            </a:prstGeom>
          </p:spPr>
          <p:txBody>
            <a:bodyPr lIns="0" tIns="0" rIns="0" bIns="0" rtlCol="0" anchor="t">
              <a:spAutoFit/>
            </a:bodyPr>
            <a:lstStyle/>
            <a:p>
              <a:pPr algn="l">
                <a:lnSpc>
                  <a:spcPts val="550"/>
                </a:lnSpc>
              </a:pPr>
              <a:r>
                <a:rPr lang="en-US" sz="393" i="1" spc="7">
                  <a:solidFill>
                    <a:srgbClr val="E60000"/>
                  </a:solidFill>
                  <a:latin typeface="Montserrat Italics"/>
                  <a:ea typeface="Montserrat Italics"/>
                  <a:cs typeface="Montserrat Italics"/>
                  <a:sym typeface="Montserrat Italics"/>
                </a:rPr>
                <a:t>0.2</a:t>
              </a:r>
            </a:p>
          </p:txBody>
        </p:sp>
        <p:sp>
          <p:nvSpPr>
            <p:cNvPr id="314" name="TextBox 314"/>
            <p:cNvSpPr txBox="1"/>
            <p:nvPr/>
          </p:nvSpPr>
          <p:spPr>
            <a:xfrm rot="2066160">
              <a:off x="5400329" y="6027014"/>
              <a:ext cx="111909" cy="99155"/>
            </a:xfrm>
            <a:prstGeom prst="rect">
              <a:avLst/>
            </a:prstGeom>
          </p:spPr>
          <p:txBody>
            <a:bodyPr lIns="0" tIns="0" rIns="0" bIns="0" rtlCol="0" anchor="t">
              <a:spAutoFit/>
            </a:bodyPr>
            <a:lstStyle/>
            <a:p>
              <a:pPr algn="l">
                <a:lnSpc>
                  <a:spcPts val="550"/>
                </a:lnSpc>
              </a:pPr>
              <a:r>
                <a:rPr lang="en-US" sz="393" i="1" spc="7">
                  <a:solidFill>
                    <a:srgbClr val="E60000"/>
                  </a:solidFill>
                  <a:latin typeface="Montserrat Italics"/>
                  <a:ea typeface="Montserrat Italics"/>
                  <a:cs typeface="Montserrat Italics"/>
                  <a:sym typeface="Montserrat Italics"/>
                </a:rPr>
                <a:t>1.3</a:t>
              </a:r>
            </a:p>
          </p:txBody>
        </p:sp>
        <p:sp>
          <p:nvSpPr>
            <p:cNvPr id="315" name="TextBox 315"/>
            <p:cNvSpPr txBox="1"/>
            <p:nvPr/>
          </p:nvSpPr>
          <p:spPr>
            <a:xfrm rot="-3519060">
              <a:off x="3614058" y="6254091"/>
              <a:ext cx="112954" cy="98350"/>
            </a:xfrm>
            <a:prstGeom prst="rect">
              <a:avLst/>
            </a:prstGeom>
          </p:spPr>
          <p:txBody>
            <a:bodyPr lIns="0" tIns="0" rIns="0" bIns="0" rtlCol="0" anchor="t">
              <a:spAutoFit/>
            </a:bodyPr>
            <a:lstStyle/>
            <a:p>
              <a:pPr algn="l">
                <a:lnSpc>
                  <a:spcPts val="544"/>
                </a:lnSpc>
              </a:pPr>
              <a:r>
                <a:rPr lang="en-US" sz="389" i="1" spc="7">
                  <a:solidFill>
                    <a:srgbClr val="E60000"/>
                  </a:solidFill>
                  <a:latin typeface="Montserrat Italics"/>
                  <a:ea typeface="Montserrat Italics"/>
                  <a:cs typeface="Montserrat Italics"/>
                  <a:sym typeface="Montserrat Italics"/>
                </a:rPr>
                <a:t>0.6</a:t>
              </a:r>
            </a:p>
          </p:txBody>
        </p:sp>
        <p:sp>
          <p:nvSpPr>
            <p:cNvPr id="316" name="TextBox 316"/>
            <p:cNvSpPr txBox="1"/>
            <p:nvPr/>
          </p:nvSpPr>
          <p:spPr>
            <a:xfrm rot="-5743020">
              <a:off x="6442294" y="4437987"/>
              <a:ext cx="112283" cy="97836"/>
            </a:xfrm>
            <a:prstGeom prst="rect">
              <a:avLst/>
            </a:prstGeom>
          </p:spPr>
          <p:txBody>
            <a:bodyPr lIns="0" tIns="0" rIns="0" bIns="0" rtlCol="0" anchor="t">
              <a:spAutoFit/>
            </a:bodyPr>
            <a:lstStyle/>
            <a:p>
              <a:pPr algn="l">
                <a:lnSpc>
                  <a:spcPts val="541"/>
                </a:lnSpc>
              </a:pPr>
              <a:r>
                <a:rPr lang="en-US" sz="386" i="1" spc="7">
                  <a:solidFill>
                    <a:srgbClr val="E60000"/>
                  </a:solidFill>
                  <a:latin typeface="Montserrat Italics"/>
                  <a:ea typeface="Montserrat Italics"/>
                  <a:cs typeface="Montserrat Italics"/>
                  <a:sym typeface="Montserrat Italics"/>
                </a:rPr>
                <a:t>0.8</a:t>
              </a:r>
            </a:p>
          </p:txBody>
        </p:sp>
        <p:sp>
          <p:nvSpPr>
            <p:cNvPr id="317" name="TextBox 317"/>
            <p:cNvSpPr txBox="1"/>
            <p:nvPr/>
          </p:nvSpPr>
          <p:spPr>
            <a:xfrm rot="-3284760">
              <a:off x="2640607" y="8030674"/>
              <a:ext cx="112887" cy="98473"/>
            </a:xfrm>
            <a:prstGeom prst="rect">
              <a:avLst/>
            </a:prstGeom>
          </p:spPr>
          <p:txBody>
            <a:bodyPr lIns="0" tIns="0" rIns="0" bIns="0" rtlCol="0" anchor="t">
              <a:spAutoFit/>
            </a:bodyPr>
            <a:lstStyle/>
            <a:p>
              <a:pPr algn="l">
                <a:lnSpc>
                  <a:spcPts val="545"/>
                </a:lnSpc>
              </a:pPr>
              <a:r>
                <a:rPr lang="en-US" sz="389" i="1" spc="7">
                  <a:solidFill>
                    <a:srgbClr val="E60000"/>
                  </a:solidFill>
                  <a:latin typeface="Montserrat Italics"/>
                  <a:ea typeface="Montserrat Italics"/>
                  <a:cs typeface="Montserrat Italics"/>
                  <a:sym typeface="Montserrat Italics"/>
                </a:rPr>
                <a:t>0.9</a:t>
              </a:r>
            </a:p>
          </p:txBody>
        </p:sp>
        <p:sp>
          <p:nvSpPr>
            <p:cNvPr id="318" name="TextBox 318"/>
            <p:cNvSpPr txBox="1"/>
            <p:nvPr/>
          </p:nvSpPr>
          <p:spPr>
            <a:xfrm rot="437760">
              <a:off x="4642710" y="2976461"/>
              <a:ext cx="109730" cy="99747"/>
            </a:xfrm>
            <a:prstGeom prst="rect">
              <a:avLst/>
            </a:prstGeom>
          </p:spPr>
          <p:txBody>
            <a:bodyPr lIns="0" tIns="0" rIns="0" bIns="0" rtlCol="0" anchor="t">
              <a:spAutoFit/>
            </a:bodyPr>
            <a:lstStyle/>
            <a:p>
              <a:pPr algn="l">
                <a:lnSpc>
                  <a:spcPts val="554"/>
                </a:lnSpc>
              </a:pPr>
              <a:r>
                <a:rPr lang="en-US" sz="395" i="1" spc="7">
                  <a:solidFill>
                    <a:srgbClr val="E60000"/>
                  </a:solidFill>
                  <a:latin typeface="Montserrat Italics"/>
                  <a:ea typeface="Montserrat Italics"/>
                  <a:cs typeface="Montserrat Italics"/>
                  <a:sym typeface="Montserrat Italics"/>
                </a:rPr>
                <a:t>0.5</a:t>
              </a:r>
            </a:p>
          </p:txBody>
        </p:sp>
        <p:sp>
          <p:nvSpPr>
            <p:cNvPr id="319" name="TextBox 319"/>
            <p:cNvSpPr txBox="1"/>
            <p:nvPr/>
          </p:nvSpPr>
          <p:spPr>
            <a:xfrm rot="-2760120">
              <a:off x="7699083" y="3154039"/>
              <a:ext cx="112585" cy="98769"/>
            </a:xfrm>
            <a:prstGeom prst="rect">
              <a:avLst/>
            </a:prstGeom>
          </p:spPr>
          <p:txBody>
            <a:bodyPr lIns="0" tIns="0" rIns="0" bIns="0" rtlCol="0" anchor="t">
              <a:spAutoFit/>
            </a:bodyPr>
            <a:lstStyle/>
            <a:p>
              <a:pPr algn="l">
                <a:lnSpc>
                  <a:spcPts val="547"/>
                </a:lnSpc>
              </a:pPr>
              <a:r>
                <a:rPr lang="en-US" sz="391" i="1" spc="7">
                  <a:solidFill>
                    <a:srgbClr val="E60000"/>
                  </a:solidFill>
                  <a:latin typeface="Montserrat Italics"/>
                  <a:ea typeface="Montserrat Italics"/>
                  <a:cs typeface="Montserrat Italics"/>
                  <a:sym typeface="Montserrat Italics"/>
                </a:rPr>
                <a:t>0.4</a:t>
              </a:r>
            </a:p>
          </p:txBody>
        </p:sp>
        <p:sp>
          <p:nvSpPr>
            <p:cNvPr id="320" name="TextBox 320"/>
            <p:cNvSpPr txBox="1"/>
            <p:nvPr/>
          </p:nvSpPr>
          <p:spPr>
            <a:xfrm rot="-4510260">
              <a:off x="8066460" y="3083410"/>
              <a:ext cx="112731" cy="97948"/>
            </a:xfrm>
            <a:prstGeom prst="rect">
              <a:avLst/>
            </a:prstGeom>
          </p:spPr>
          <p:txBody>
            <a:bodyPr lIns="0" tIns="0" rIns="0" bIns="0" rtlCol="0" anchor="t">
              <a:spAutoFit/>
            </a:bodyPr>
            <a:lstStyle/>
            <a:p>
              <a:pPr algn="l">
                <a:lnSpc>
                  <a:spcPts val="541"/>
                </a:lnSpc>
              </a:pPr>
              <a:r>
                <a:rPr lang="en-US" sz="387" i="1" spc="7">
                  <a:solidFill>
                    <a:srgbClr val="E60000"/>
                  </a:solidFill>
                  <a:latin typeface="Montserrat Italics"/>
                  <a:ea typeface="Montserrat Italics"/>
                  <a:cs typeface="Montserrat Italics"/>
                  <a:sym typeface="Montserrat Italics"/>
                </a:rPr>
                <a:t>0.8</a:t>
              </a:r>
            </a:p>
          </p:txBody>
        </p:sp>
        <p:sp>
          <p:nvSpPr>
            <p:cNvPr id="321" name="TextBox 321"/>
            <p:cNvSpPr txBox="1"/>
            <p:nvPr/>
          </p:nvSpPr>
          <p:spPr>
            <a:xfrm rot="-1254720">
              <a:off x="8225565" y="1872535"/>
              <a:ext cx="110853" cy="99529"/>
            </a:xfrm>
            <a:prstGeom prst="rect">
              <a:avLst/>
            </a:prstGeom>
          </p:spPr>
          <p:txBody>
            <a:bodyPr lIns="0" tIns="0" rIns="0" bIns="0" rtlCol="0" anchor="t">
              <a:spAutoFit/>
            </a:bodyPr>
            <a:lstStyle/>
            <a:p>
              <a:pPr algn="l">
                <a:lnSpc>
                  <a:spcPts val="552"/>
                </a:lnSpc>
              </a:pPr>
              <a:r>
                <a:rPr lang="en-US" sz="394" i="1" spc="7">
                  <a:solidFill>
                    <a:srgbClr val="E60000"/>
                  </a:solidFill>
                  <a:latin typeface="Montserrat Italics"/>
                  <a:ea typeface="Montserrat Italics"/>
                  <a:cs typeface="Montserrat Italics"/>
                  <a:sym typeface="Montserrat Italics"/>
                </a:rPr>
                <a:t>1.9</a:t>
              </a:r>
            </a:p>
          </p:txBody>
        </p:sp>
        <p:sp>
          <p:nvSpPr>
            <p:cNvPr id="322" name="TextBox 322"/>
            <p:cNvSpPr txBox="1"/>
            <p:nvPr/>
          </p:nvSpPr>
          <p:spPr>
            <a:xfrm rot="3941220">
              <a:off x="7353360" y="2785000"/>
              <a:ext cx="112960" cy="98155"/>
            </a:xfrm>
            <a:prstGeom prst="rect">
              <a:avLst/>
            </a:prstGeom>
          </p:spPr>
          <p:txBody>
            <a:bodyPr lIns="0" tIns="0" rIns="0" bIns="0" rtlCol="0" anchor="t">
              <a:spAutoFit/>
            </a:bodyPr>
            <a:lstStyle/>
            <a:p>
              <a:pPr algn="l">
                <a:lnSpc>
                  <a:spcPts val="543"/>
                </a:lnSpc>
              </a:pPr>
              <a:r>
                <a:rPr lang="en-US" sz="388" i="1" spc="7">
                  <a:solidFill>
                    <a:srgbClr val="E60000"/>
                  </a:solidFill>
                  <a:latin typeface="Montserrat Italics"/>
                  <a:ea typeface="Montserrat Italics"/>
                  <a:cs typeface="Montserrat Italics"/>
                  <a:sym typeface="Montserrat Italics"/>
                </a:rPr>
                <a:t>1.3</a:t>
              </a:r>
            </a:p>
          </p:txBody>
        </p:sp>
        <p:sp>
          <p:nvSpPr>
            <p:cNvPr id="323" name="TextBox 323"/>
            <p:cNvSpPr txBox="1"/>
            <p:nvPr/>
          </p:nvSpPr>
          <p:spPr>
            <a:xfrm rot="-5669220">
              <a:off x="4391723" y="2023589"/>
              <a:ext cx="112205" cy="97831"/>
            </a:xfrm>
            <a:prstGeom prst="rect">
              <a:avLst/>
            </a:prstGeom>
          </p:spPr>
          <p:txBody>
            <a:bodyPr lIns="0" tIns="0" rIns="0" bIns="0" rtlCol="0" anchor="t">
              <a:spAutoFit/>
            </a:bodyPr>
            <a:lstStyle/>
            <a:p>
              <a:pPr algn="l">
                <a:lnSpc>
                  <a:spcPts val="541"/>
                </a:lnSpc>
              </a:pPr>
              <a:r>
                <a:rPr lang="en-US" sz="386" i="1" spc="7">
                  <a:solidFill>
                    <a:srgbClr val="E60000"/>
                  </a:solidFill>
                  <a:latin typeface="Montserrat Italics"/>
                  <a:ea typeface="Montserrat Italics"/>
                  <a:cs typeface="Montserrat Italics"/>
                  <a:sym typeface="Montserrat Italics"/>
                </a:rPr>
                <a:t>0.6</a:t>
              </a:r>
            </a:p>
          </p:txBody>
        </p:sp>
        <p:sp>
          <p:nvSpPr>
            <p:cNvPr id="324" name="TextBox 324"/>
            <p:cNvSpPr txBox="1"/>
            <p:nvPr/>
          </p:nvSpPr>
          <p:spPr>
            <a:xfrm rot="5270520">
              <a:off x="4805039" y="2401205"/>
              <a:ext cx="20996" cy="97046"/>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i</a:t>
              </a:r>
            </a:p>
          </p:txBody>
        </p:sp>
        <p:sp>
          <p:nvSpPr>
            <p:cNvPr id="325" name="TextBox 325"/>
            <p:cNvSpPr txBox="1"/>
            <p:nvPr/>
          </p:nvSpPr>
          <p:spPr>
            <a:xfrm rot="5536140">
              <a:off x="4804435" y="2422726"/>
              <a:ext cx="21007" cy="97052"/>
            </a:xfrm>
            <a:prstGeom prst="rect">
              <a:avLst/>
            </a:prstGeom>
          </p:spPr>
          <p:txBody>
            <a:bodyPr lIns="0" tIns="0" rIns="0" bIns="0" rtlCol="0" anchor="t">
              <a:spAutoFit/>
            </a:bodyPr>
            <a:lstStyle/>
            <a:p>
              <a:pPr algn="l">
                <a:lnSpc>
                  <a:spcPts val="601"/>
                </a:lnSpc>
              </a:pPr>
              <a:r>
                <a:rPr lang="en-US" sz="429" i="1" spc="8">
                  <a:solidFill>
                    <a:srgbClr val="000000"/>
                  </a:solidFill>
                  <a:latin typeface="Montserrat Italics"/>
                  <a:ea typeface="Montserrat Italics"/>
                  <a:cs typeface="Montserrat Italics"/>
                  <a:sym typeface="Montserrat Italics"/>
                </a:rPr>
                <a:t>l</a:t>
              </a:r>
            </a:p>
          </p:txBody>
        </p:sp>
        <p:sp>
          <p:nvSpPr>
            <p:cNvPr id="326" name="TextBox 326"/>
            <p:cNvSpPr txBox="1"/>
            <p:nvPr/>
          </p:nvSpPr>
          <p:spPr>
            <a:xfrm rot="6799740">
              <a:off x="4746262" y="2502149"/>
              <a:ext cx="112948" cy="98127"/>
            </a:xfrm>
            <a:prstGeom prst="rect">
              <a:avLst/>
            </a:prstGeom>
          </p:spPr>
          <p:txBody>
            <a:bodyPr lIns="0" tIns="0" rIns="0" bIns="0" rtlCol="0" anchor="t">
              <a:spAutoFit/>
            </a:bodyPr>
            <a:lstStyle/>
            <a:p>
              <a:pPr algn="l">
                <a:lnSpc>
                  <a:spcPts val="543"/>
                </a:lnSpc>
              </a:pPr>
              <a:r>
                <a:rPr lang="en-US" sz="387" i="1" spc="7">
                  <a:solidFill>
                    <a:srgbClr val="E60000"/>
                  </a:solidFill>
                  <a:latin typeface="Montserrat Italics"/>
                  <a:ea typeface="Montserrat Italics"/>
                  <a:cs typeface="Montserrat Italics"/>
                  <a:sym typeface="Montserrat Italics"/>
                </a:rPr>
                <a:t>0.4</a:t>
              </a:r>
            </a:p>
          </p:txBody>
        </p:sp>
        <p:sp>
          <p:nvSpPr>
            <p:cNvPr id="327" name="TextBox 327"/>
            <p:cNvSpPr txBox="1"/>
            <p:nvPr/>
          </p:nvSpPr>
          <p:spPr>
            <a:xfrm rot="5680920">
              <a:off x="4945220" y="7353022"/>
              <a:ext cx="112216" cy="97831"/>
            </a:xfrm>
            <a:prstGeom prst="rect">
              <a:avLst/>
            </a:prstGeom>
          </p:spPr>
          <p:txBody>
            <a:bodyPr lIns="0" tIns="0" rIns="0" bIns="0" rtlCol="0" anchor="t">
              <a:spAutoFit/>
            </a:bodyPr>
            <a:lstStyle/>
            <a:p>
              <a:pPr algn="l">
                <a:lnSpc>
                  <a:spcPts val="541"/>
                </a:lnSpc>
              </a:pPr>
              <a:r>
                <a:rPr lang="en-US" sz="386" i="1" spc="7">
                  <a:solidFill>
                    <a:srgbClr val="E60000"/>
                  </a:solidFill>
                  <a:latin typeface="Montserrat Italics"/>
                  <a:ea typeface="Montserrat Italics"/>
                  <a:cs typeface="Montserrat Italics"/>
                  <a:sym typeface="Montserrat Italics"/>
                </a:rPr>
                <a:t>0.1</a:t>
              </a:r>
            </a:p>
          </p:txBody>
        </p:sp>
        <p:sp>
          <p:nvSpPr>
            <p:cNvPr id="328" name="TextBox 328"/>
            <p:cNvSpPr txBox="1"/>
            <p:nvPr/>
          </p:nvSpPr>
          <p:spPr>
            <a:xfrm>
              <a:off x="2873488" y="3333633"/>
              <a:ext cx="867922" cy="215395"/>
            </a:xfrm>
            <a:prstGeom prst="rect">
              <a:avLst/>
            </a:prstGeom>
          </p:spPr>
          <p:txBody>
            <a:bodyPr lIns="0" tIns="0" rIns="0" bIns="0" rtlCol="0" anchor="t">
              <a:spAutoFit/>
            </a:bodyPr>
            <a:lstStyle/>
            <a:p>
              <a:pPr algn="l">
                <a:lnSpc>
                  <a:spcPts val="1355"/>
                </a:lnSpc>
              </a:pPr>
              <a:r>
                <a:rPr lang="en-US" sz="968" spc="7">
                  <a:solidFill>
                    <a:srgbClr val="FFFFFF"/>
                  </a:solidFill>
                  <a:latin typeface="IBM Plex Sans Condensed"/>
                  <a:ea typeface="IBM Plex Sans Condensed"/>
                  <a:cs typeface="IBM Plex Sans Condensed"/>
                  <a:sym typeface="IBM Plex Sans Condensed"/>
                </a:rPr>
                <a:t>Pelham Lake</a:t>
              </a:r>
            </a:p>
          </p:txBody>
        </p:sp>
        <p:sp>
          <p:nvSpPr>
            <p:cNvPr id="329" name="TextBox 329"/>
            <p:cNvSpPr txBox="1"/>
            <p:nvPr/>
          </p:nvSpPr>
          <p:spPr>
            <a:xfrm>
              <a:off x="1214290" y="5269032"/>
              <a:ext cx="366179" cy="116622"/>
            </a:xfrm>
            <a:prstGeom prst="rect">
              <a:avLst/>
            </a:prstGeom>
          </p:spPr>
          <p:txBody>
            <a:bodyPr lIns="0" tIns="0" rIns="0" bIns="0" rtlCol="0" anchor="t">
              <a:spAutoFit/>
            </a:bodyPr>
            <a:lstStyle/>
            <a:p>
              <a:pPr algn="l">
                <a:lnSpc>
                  <a:spcPts val="739"/>
                </a:lnSpc>
              </a:pPr>
              <a:r>
                <a:rPr lang="en-US" sz="528" spc="4">
                  <a:solidFill>
                    <a:srgbClr val="FFFFFF"/>
                  </a:solidFill>
                  <a:latin typeface="IBM Plex Sans Condensed"/>
                  <a:ea typeface="IBM Plex Sans Condensed"/>
                  <a:cs typeface="IBM Plex Sans Condensed"/>
                  <a:sym typeface="IBM Plex Sans Condensed"/>
                </a:rPr>
                <a:t>Mill Pond</a:t>
              </a:r>
            </a:p>
          </p:txBody>
        </p:sp>
        <p:sp>
          <p:nvSpPr>
            <p:cNvPr id="330" name="TextBox 330"/>
            <p:cNvSpPr txBox="1"/>
            <p:nvPr/>
          </p:nvSpPr>
          <p:spPr>
            <a:xfrm rot="749520">
              <a:off x="815679" y="9095432"/>
              <a:ext cx="62585" cy="82099"/>
            </a:xfrm>
            <a:prstGeom prst="rect">
              <a:avLst/>
            </a:prstGeom>
          </p:spPr>
          <p:txBody>
            <a:bodyPr lIns="0" tIns="0" rIns="0" bIns="0" rtlCol="0" anchor="t">
              <a:spAutoFit/>
            </a:bodyPr>
            <a:lstStyle/>
            <a:p>
              <a:pPr algn="l">
                <a:lnSpc>
                  <a:spcPts val="430"/>
                </a:lnSpc>
              </a:pPr>
              <a:r>
                <a:rPr lang="en-US" sz="307" i="1" spc="13">
                  <a:solidFill>
                    <a:srgbClr val="D7C29E"/>
                  </a:solidFill>
                  <a:latin typeface="Montserrat Italics"/>
                  <a:ea typeface="Montserrat Italics"/>
                  <a:cs typeface="Montserrat Italics"/>
                  <a:sym typeface="Montserrat Italics"/>
                </a:rPr>
                <a:t>ft.</a:t>
              </a:r>
            </a:p>
          </p:txBody>
        </p:sp>
        <p:sp>
          <p:nvSpPr>
            <p:cNvPr id="331" name="TextBox 331"/>
            <p:cNvSpPr txBox="1"/>
            <p:nvPr/>
          </p:nvSpPr>
          <p:spPr>
            <a:xfrm rot="749520">
              <a:off x="4767194" y="9769864"/>
              <a:ext cx="33313" cy="81976"/>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0</a:t>
              </a:r>
            </a:p>
          </p:txBody>
        </p:sp>
        <p:sp>
          <p:nvSpPr>
            <p:cNvPr id="332" name="TextBox 332"/>
            <p:cNvSpPr txBox="1"/>
            <p:nvPr/>
          </p:nvSpPr>
          <p:spPr>
            <a:xfrm rot="749520">
              <a:off x="6513304" y="5253742"/>
              <a:ext cx="208366" cy="83278"/>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1860 ft.</a:t>
              </a:r>
            </a:p>
          </p:txBody>
        </p:sp>
        <p:sp>
          <p:nvSpPr>
            <p:cNvPr id="333" name="TextBox 333"/>
            <p:cNvSpPr txBox="1"/>
            <p:nvPr/>
          </p:nvSpPr>
          <p:spPr>
            <a:xfrm rot="749520">
              <a:off x="6545712" y="4461174"/>
              <a:ext cx="208813" cy="81769"/>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1770 ft.</a:t>
              </a:r>
            </a:p>
          </p:txBody>
        </p:sp>
        <p:sp>
          <p:nvSpPr>
            <p:cNvPr id="334" name="TextBox 334"/>
            <p:cNvSpPr txBox="1"/>
            <p:nvPr/>
          </p:nvSpPr>
          <p:spPr>
            <a:xfrm rot="3219060">
              <a:off x="7260450" y="8115327"/>
              <a:ext cx="212742" cy="80853"/>
            </a:xfrm>
            <a:prstGeom prst="rect">
              <a:avLst/>
            </a:prstGeom>
          </p:spPr>
          <p:txBody>
            <a:bodyPr lIns="0" tIns="0" rIns="0" bIns="0" rtlCol="0" anchor="t">
              <a:spAutoFit/>
            </a:bodyPr>
            <a:lstStyle/>
            <a:p>
              <a:pPr algn="l">
                <a:lnSpc>
                  <a:spcPts val="424"/>
                </a:lnSpc>
              </a:pPr>
              <a:r>
                <a:rPr lang="en-US" sz="303" i="1" spc="5">
                  <a:solidFill>
                    <a:srgbClr val="D7C29E"/>
                  </a:solidFill>
                  <a:latin typeface="Montserrat Italics"/>
                  <a:ea typeface="Montserrat Italics"/>
                  <a:cs typeface="Montserrat Italics"/>
                  <a:sym typeface="Montserrat Italics"/>
                </a:rPr>
                <a:t>1500 ft.</a:t>
              </a:r>
            </a:p>
          </p:txBody>
        </p:sp>
        <p:sp>
          <p:nvSpPr>
            <p:cNvPr id="335" name="TextBox 335"/>
            <p:cNvSpPr txBox="1"/>
            <p:nvPr/>
          </p:nvSpPr>
          <p:spPr>
            <a:xfrm rot="-1252800">
              <a:off x="702087" y="575898"/>
              <a:ext cx="209618" cy="81652"/>
            </a:xfrm>
            <a:prstGeom prst="rect">
              <a:avLst/>
            </a:prstGeom>
          </p:spPr>
          <p:txBody>
            <a:bodyPr lIns="0" tIns="0" rIns="0" bIns="0" rtlCol="0" anchor="t">
              <a:spAutoFit/>
            </a:bodyPr>
            <a:lstStyle/>
            <a:p>
              <a:pPr algn="l">
                <a:lnSpc>
                  <a:spcPts val="429"/>
                </a:lnSpc>
              </a:pPr>
              <a:r>
                <a:rPr lang="en-US" sz="307" i="1" spc="5">
                  <a:solidFill>
                    <a:srgbClr val="D7C29E"/>
                  </a:solidFill>
                  <a:latin typeface="Montserrat Italics"/>
                  <a:ea typeface="Montserrat Italics"/>
                  <a:cs typeface="Montserrat Italics"/>
                  <a:sym typeface="Montserrat Italics"/>
                </a:rPr>
                <a:t>1620 ft.</a:t>
              </a:r>
            </a:p>
          </p:txBody>
        </p:sp>
        <p:sp>
          <p:nvSpPr>
            <p:cNvPr id="336" name="TextBox 336"/>
            <p:cNvSpPr txBox="1"/>
            <p:nvPr/>
          </p:nvSpPr>
          <p:spPr>
            <a:xfrm rot="-2392440">
              <a:off x="437763" y="9345309"/>
              <a:ext cx="62038" cy="81758"/>
            </a:xfrm>
            <a:prstGeom prst="rect">
              <a:avLst/>
            </a:prstGeom>
          </p:spPr>
          <p:txBody>
            <a:bodyPr lIns="0" tIns="0" rIns="0" bIns="0" rtlCol="0" anchor="t">
              <a:spAutoFit/>
            </a:bodyPr>
            <a:lstStyle/>
            <a:p>
              <a:pPr algn="l">
                <a:lnSpc>
                  <a:spcPts val="427"/>
                </a:lnSpc>
              </a:pPr>
              <a:r>
                <a:rPr lang="en-US" sz="305" i="1" spc="5">
                  <a:solidFill>
                    <a:srgbClr val="D7C29E"/>
                  </a:solidFill>
                  <a:latin typeface="Montserrat Italics"/>
                  <a:ea typeface="Montserrat Italics"/>
                  <a:cs typeface="Montserrat Italics"/>
                  <a:sym typeface="Montserrat Italics"/>
                </a:rPr>
                <a:t>86</a:t>
              </a:r>
            </a:p>
          </p:txBody>
        </p:sp>
        <p:sp>
          <p:nvSpPr>
            <p:cNvPr id="337" name="TextBox 337"/>
            <p:cNvSpPr txBox="1"/>
            <p:nvPr/>
          </p:nvSpPr>
          <p:spPr>
            <a:xfrm rot="-2392440">
              <a:off x="8614979" y="9179579"/>
              <a:ext cx="211501" cy="109964"/>
            </a:xfrm>
            <a:prstGeom prst="rect">
              <a:avLst/>
            </a:prstGeom>
          </p:spPr>
          <p:txBody>
            <a:bodyPr lIns="0" tIns="0" rIns="0" bIns="0" rtlCol="0" anchor="t">
              <a:spAutoFit/>
            </a:bodyPr>
            <a:lstStyle/>
            <a:p>
              <a:pPr algn="l">
                <a:lnSpc>
                  <a:spcPts val="762"/>
                </a:lnSpc>
              </a:pPr>
              <a:r>
                <a:rPr lang="en-US" sz="305" i="1" spc="5">
                  <a:solidFill>
                    <a:srgbClr val="D7C29E"/>
                  </a:solidFill>
                  <a:latin typeface="Montserrat Italics"/>
                  <a:ea typeface="Montserrat Italics"/>
                  <a:cs typeface="Montserrat Italics"/>
                  <a:sym typeface="Montserrat Italics"/>
                </a:rPr>
                <a:t>1380 ft.</a:t>
              </a:r>
            </a:p>
          </p:txBody>
        </p:sp>
        <p:sp>
          <p:nvSpPr>
            <p:cNvPr id="338" name="TextBox 338"/>
            <p:cNvSpPr txBox="1"/>
            <p:nvPr/>
          </p:nvSpPr>
          <p:spPr>
            <a:xfrm rot="-2392440">
              <a:off x="8630884" y="9456493"/>
              <a:ext cx="211574" cy="109791"/>
            </a:xfrm>
            <a:prstGeom prst="rect">
              <a:avLst/>
            </a:prstGeom>
          </p:spPr>
          <p:txBody>
            <a:bodyPr lIns="0" tIns="0" rIns="0" bIns="0" rtlCol="0" anchor="t">
              <a:spAutoFit/>
            </a:bodyPr>
            <a:lstStyle/>
            <a:p>
              <a:pPr algn="l">
                <a:lnSpc>
                  <a:spcPts val="762"/>
                </a:lnSpc>
              </a:pPr>
              <a:r>
                <a:rPr lang="en-US" sz="305" i="1" spc="5">
                  <a:solidFill>
                    <a:srgbClr val="D7C29E"/>
                  </a:solidFill>
                  <a:latin typeface="Montserrat Italics"/>
                  <a:ea typeface="Montserrat Italics"/>
                  <a:cs typeface="Montserrat Italics"/>
                  <a:sym typeface="Montserrat Italics"/>
                </a:rPr>
                <a:t>1350 ft.</a:t>
              </a:r>
            </a:p>
          </p:txBody>
        </p:sp>
        <p:sp>
          <p:nvSpPr>
            <p:cNvPr id="339" name="TextBox 339"/>
            <p:cNvSpPr txBox="1"/>
            <p:nvPr/>
          </p:nvSpPr>
          <p:spPr>
            <a:xfrm rot="-686700">
              <a:off x="524404" y="237219"/>
              <a:ext cx="208724" cy="81781"/>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1650 ft.</a:t>
              </a:r>
            </a:p>
          </p:txBody>
        </p:sp>
        <p:sp>
          <p:nvSpPr>
            <p:cNvPr id="340" name="TextBox 340"/>
            <p:cNvSpPr txBox="1"/>
            <p:nvPr/>
          </p:nvSpPr>
          <p:spPr>
            <a:xfrm rot="-256740">
              <a:off x="4373985" y="6383369"/>
              <a:ext cx="208182" cy="81831"/>
            </a:xfrm>
            <a:prstGeom prst="rect">
              <a:avLst/>
            </a:prstGeom>
          </p:spPr>
          <p:txBody>
            <a:bodyPr lIns="0" tIns="0" rIns="0" bIns="0" rtlCol="0" anchor="t">
              <a:spAutoFit/>
            </a:bodyPr>
            <a:lstStyle/>
            <a:p>
              <a:pPr algn="l">
                <a:lnSpc>
                  <a:spcPts val="431"/>
                </a:lnSpc>
              </a:pPr>
              <a:r>
                <a:rPr lang="en-US" sz="307" i="1" spc="5">
                  <a:solidFill>
                    <a:srgbClr val="D7C29E"/>
                  </a:solidFill>
                  <a:latin typeface="Montserrat Italics"/>
                  <a:ea typeface="Montserrat Italics"/>
                  <a:cs typeface="Montserrat Italics"/>
                  <a:sym typeface="Montserrat Italics"/>
                </a:rPr>
                <a:t>1920 ft.</a:t>
              </a:r>
            </a:p>
          </p:txBody>
        </p:sp>
        <p:sp>
          <p:nvSpPr>
            <p:cNvPr id="341" name="TextBox 341"/>
            <p:cNvSpPr txBox="1"/>
            <p:nvPr/>
          </p:nvSpPr>
          <p:spPr>
            <a:xfrm rot="-3539400">
              <a:off x="956863" y="1105111"/>
              <a:ext cx="213083" cy="80724"/>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1590 ft.</a:t>
              </a:r>
            </a:p>
          </p:txBody>
        </p:sp>
        <p:sp>
          <p:nvSpPr>
            <p:cNvPr id="342" name="TextBox 342"/>
            <p:cNvSpPr txBox="1"/>
            <p:nvPr/>
          </p:nvSpPr>
          <p:spPr>
            <a:xfrm rot="-4797420">
              <a:off x="4772576" y="3405194"/>
              <a:ext cx="213485" cy="80361"/>
            </a:xfrm>
            <a:prstGeom prst="rect">
              <a:avLst/>
            </a:prstGeom>
          </p:spPr>
          <p:txBody>
            <a:bodyPr lIns="0" tIns="0" rIns="0" bIns="0" rtlCol="0" anchor="t">
              <a:spAutoFit/>
            </a:bodyPr>
            <a:lstStyle/>
            <a:p>
              <a:pPr algn="l">
                <a:lnSpc>
                  <a:spcPts val="421"/>
                </a:lnSpc>
              </a:pPr>
              <a:r>
                <a:rPr lang="en-US" sz="300" i="1" spc="5">
                  <a:solidFill>
                    <a:srgbClr val="D7C29E"/>
                  </a:solidFill>
                  <a:latin typeface="Montserrat Italics"/>
                  <a:ea typeface="Montserrat Italics"/>
                  <a:cs typeface="Montserrat Italics"/>
                  <a:sym typeface="Montserrat Italics"/>
                </a:rPr>
                <a:t>1470 ft.</a:t>
              </a:r>
            </a:p>
          </p:txBody>
        </p:sp>
        <p:sp>
          <p:nvSpPr>
            <p:cNvPr id="343" name="TextBox 343"/>
            <p:cNvSpPr txBox="1"/>
            <p:nvPr/>
          </p:nvSpPr>
          <p:spPr>
            <a:xfrm rot="477000">
              <a:off x="4689721" y="9755051"/>
              <a:ext cx="33453" cy="81814"/>
            </a:xfrm>
            <a:prstGeom prst="rect">
              <a:avLst/>
            </a:prstGeom>
          </p:spPr>
          <p:txBody>
            <a:bodyPr lIns="0" tIns="0" rIns="0" bIns="0" rtlCol="0" anchor="t">
              <a:spAutoFit/>
            </a:bodyPr>
            <a:lstStyle/>
            <a:p>
              <a:pPr algn="l">
                <a:lnSpc>
                  <a:spcPts val="431"/>
                </a:lnSpc>
              </a:pPr>
              <a:r>
                <a:rPr lang="en-US" sz="307" i="1" spc="5">
                  <a:solidFill>
                    <a:srgbClr val="D7C29E"/>
                  </a:solidFill>
                  <a:latin typeface="Montserrat Italics"/>
                  <a:ea typeface="Montserrat Italics"/>
                  <a:cs typeface="Montserrat Italics"/>
                  <a:sym typeface="Montserrat Italics"/>
                </a:rPr>
                <a:t>1</a:t>
              </a:r>
            </a:p>
          </p:txBody>
        </p:sp>
        <p:sp>
          <p:nvSpPr>
            <p:cNvPr id="344" name="TextBox 344"/>
            <p:cNvSpPr txBox="1"/>
            <p:nvPr/>
          </p:nvSpPr>
          <p:spPr>
            <a:xfrm rot="477000">
              <a:off x="6556302" y="4604883"/>
              <a:ext cx="86688" cy="82613"/>
            </a:xfrm>
            <a:prstGeom prst="rect">
              <a:avLst/>
            </a:prstGeom>
          </p:spPr>
          <p:txBody>
            <a:bodyPr lIns="0" tIns="0" rIns="0" bIns="0" rtlCol="0" anchor="t">
              <a:spAutoFit/>
            </a:bodyPr>
            <a:lstStyle/>
            <a:p>
              <a:pPr algn="l">
                <a:lnSpc>
                  <a:spcPts val="431"/>
                </a:lnSpc>
              </a:pPr>
              <a:r>
                <a:rPr lang="en-US" sz="307" i="1" spc="5">
                  <a:solidFill>
                    <a:srgbClr val="D7C29E"/>
                  </a:solidFill>
                  <a:latin typeface="Montserrat Italics"/>
                  <a:ea typeface="Montserrat Italics"/>
                  <a:cs typeface="Montserrat Italics"/>
                  <a:sym typeface="Montserrat Italics"/>
                </a:rPr>
                <a:t>180</a:t>
              </a:r>
            </a:p>
          </p:txBody>
        </p:sp>
        <p:sp>
          <p:nvSpPr>
            <p:cNvPr id="345" name="TextBox 345"/>
            <p:cNvSpPr txBox="1"/>
            <p:nvPr/>
          </p:nvSpPr>
          <p:spPr>
            <a:xfrm rot="477000">
              <a:off x="7888481" y="2174179"/>
              <a:ext cx="209132" cy="84178"/>
            </a:xfrm>
            <a:prstGeom prst="rect">
              <a:avLst/>
            </a:prstGeom>
          </p:spPr>
          <p:txBody>
            <a:bodyPr lIns="0" tIns="0" rIns="0" bIns="0" rtlCol="0" anchor="t">
              <a:spAutoFit/>
            </a:bodyPr>
            <a:lstStyle/>
            <a:p>
              <a:pPr algn="l">
                <a:lnSpc>
                  <a:spcPts val="431"/>
                </a:lnSpc>
              </a:pPr>
              <a:r>
                <a:rPr lang="en-US" sz="307" i="1" spc="5">
                  <a:solidFill>
                    <a:srgbClr val="D7C29E"/>
                  </a:solidFill>
                  <a:latin typeface="Montserrat Italics"/>
                  <a:ea typeface="Montserrat Italics"/>
                  <a:cs typeface="Montserrat Italics"/>
                  <a:sym typeface="Montserrat Italics"/>
                </a:rPr>
                <a:t>1650 ft.</a:t>
              </a:r>
            </a:p>
          </p:txBody>
        </p:sp>
        <p:sp>
          <p:nvSpPr>
            <p:cNvPr id="346" name="TextBox 346"/>
            <p:cNvSpPr txBox="1"/>
            <p:nvPr/>
          </p:nvSpPr>
          <p:spPr>
            <a:xfrm rot="574740">
              <a:off x="4715517" y="9759087"/>
              <a:ext cx="33548" cy="81797"/>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5</a:t>
              </a:r>
            </a:p>
          </p:txBody>
        </p:sp>
        <p:sp>
          <p:nvSpPr>
            <p:cNvPr id="347" name="TextBox 347"/>
            <p:cNvSpPr txBox="1"/>
            <p:nvPr/>
          </p:nvSpPr>
          <p:spPr>
            <a:xfrm rot="574740">
              <a:off x="6697500" y="4621991"/>
              <a:ext cx="38030" cy="82239"/>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t.</a:t>
              </a:r>
            </a:p>
          </p:txBody>
        </p:sp>
        <p:sp>
          <p:nvSpPr>
            <p:cNvPr id="348" name="TextBox 348"/>
            <p:cNvSpPr txBox="1"/>
            <p:nvPr/>
          </p:nvSpPr>
          <p:spPr>
            <a:xfrm rot="673200">
              <a:off x="699439" y="9075801"/>
              <a:ext cx="112943" cy="82529"/>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1830</a:t>
              </a:r>
            </a:p>
          </p:txBody>
        </p:sp>
        <p:sp>
          <p:nvSpPr>
            <p:cNvPr id="349" name="TextBox 349"/>
            <p:cNvSpPr txBox="1"/>
            <p:nvPr/>
          </p:nvSpPr>
          <p:spPr>
            <a:xfrm rot="673200">
              <a:off x="4741280" y="9764021"/>
              <a:ext cx="33637" cy="81781"/>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0</a:t>
              </a:r>
            </a:p>
          </p:txBody>
        </p:sp>
        <p:sp>
          <p:nvSpPr>
            <p:cNvPr id="350" name="TextBox 350"/>
            <p:cNvSpPr txBox="1"/>
            <p:nvPr/>
          </p:nvSpPr>
          <p:spPr>
            <a:xfrm rot="919020">
              <a:off x="938483" y="8969530"/>
              <a:ext cx="33525" cy="81909"/>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8</a:t>
              </a:r>
            </a:p>
          </p:txBody>
        </p:sp>
        <p:sp>
          <p:nvSpPr>
            <p:cNvPr id="351" name="TextBox 351"/>
            <p:cNvSpPr txBox="1"/>
            <p:nvPr/>
          </p:nvSpPr>
          <p:spPr>
            <a:xfrm rot="919020">
              <a:off x="4806573" y="9777941"/>
              <a:ext cx="19096" cy="81736"/>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f</a:t>
              </a:r>
            </a:p>
          </p:txBody>
        </p:sp>
        <p:sp>
          <p:nvSpPr>
            <p:cNvPr id="352" name="TextBox 352"/>
            <p:cNvSpPr txBox="1"/>
            <p:nvPr/>
          </p:nvSpPr>
          <p:spPr>
            <a:xfrm rot="1012980">
              <a:off x="4829926" y="9784770"/>
              <a:ext cx="21359" cy="81713"/>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t</a:t>
              </a:r>
            </a:p>
          </p:txBody>
        </p:sp>
        <p:sp>
          <p:nvSpPr>
            <p:cNvPr id="353" name="TextBox 353"/>
            <p:cNvSpPr txBox="1"/>
            <p:nvPr/>
          </p:nvSpPr>
          <p:spPr>
            <a:xfrm rot="1060560">
              <a:off x="963247" y="8977120"/>
              <a:ext cx="34609" cy="82026"/>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0</a:t>
              </a:r>
            </a:p>
          </p:txBody>
        </p:sp>
        <p:sp>
          <p:nvSpPr>
            <p:cNvPr id="354" name="TextBox 354"/>
            <p:cNvSpPr txBox="1"/>
            <p:nvPr/>
          </p:nvSpPr>
          <p:spPr>
            <a:xfrm rot="1060560">
              <a:off x="4847410" y="9790398"/>
              <a:ext cx="19839" cy="81702"/>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a:t>
              </a:r>
            </a:p>
          </p:txBody>
        </p:sp>
        <p:sp>
          <p:nvSpPr>
            <p:cNvPr id="355" name="TextBox 355"/>
            <p:cNvSpPr txBox="1"/>
            <p:nvPr/>
          </p:nvSpPr>
          <p:spPr>
            <a:xfrm rot="-2242200">
              <a:off x="532355" y="9278859"/>
              <a:ext cx="38689" cy="81428"/>
            </a:xfrm>
            <a:prstGeom prst="rect">
              <a:avLst/>
            </a:prstGeom>
          </p:spPr>
          <p:txBody>
            <a:bodyPr lIns="0" tIns="0" rIns="0" bIns="0" rtlCol="0" anchor="t">
              <a:spAutoFit/>
            </a:bodyPr>
            <a:lstStyle/>
            <a:p>
              <a:pPr algn="l">
                <a:lnSpc>
                  <a:spcPts val="427"/>
                </a:lnSpc>
              </a:pPr>
              <a:r>
                <a:rPr lang="en-US" sz="305" i="1" spc="5">
                  <a:solidFill>
                    <a:srgbClr val="D7C29E"/>
                  </a:solidFill>
                  <a:latin typeface="Montserrat Italics"/>
                  <a:ea typeface="Montserrat Italics"/>
                  <a:cs typeface="Montserrat Italics"/>
                  <a:sym typeface="Montserrat Italics"/>
                </a:rPr>
                <a:t>t.</a:t>
              </a:r>
            </a:p>
          </p:txBody>
        </p:sp>
        <p:sp>
          <p:nvSpPr>
            <p:cNvPr id="356" name="TextBox 356"/>
            <p:cNvSpPr txBox="1"/>
            <p:nvPr/>
          </p:nvSpPr>
          <p:spPr>
            <a:xfrm rot="-2242200">
              <a:off x="8949523" y="9658143"/>
              <a:ext cx="211328" cy="81283"/>
            </a:xfrm>
            <a:prstGeom prst="rect">
              <a:avLst/>
            </a:prstGeom>
          </p:spPr>
          <p:txBody>
            <a:bodyPr lIns="0" tIns="0" rIns="0" bIns="0" rtlCol="0" anchor="t">
              <a:spAutoFit/>
            </a:bodyPr>
            <a:lstStyle/>
            <a:p>
              <a:pPr algn="l">
                <a:lnSpc>
                  <a:spcPts val="427"/>
                </a:lnSpc>
              </a:pPr>
              <a:r>
                <a:rPr lang="en-US" sz="305" i="1" spc="5">
                  <a:solidFill>
                    <a:srgbClr val="D7C29E"/>
                  </a:solidFill>
                  <a:latin typeface="Montserrat Italics"/>
                  <a:ea typeface="Montserrat Italics"/>
                  <a:cs typeface="Montserrat Italics"/>
                  <a:sym typeface="Montserrat Italics"/>
                </a:rPr>
                <a:t>1320 ft.</a:t>
              </a:r>
            </a:p>
          </p:txBody>
        </p:sp>
        <p:sp>
          <p:nvSpPr>
            <p:cNvPr id="357" name="TextBox 357"/>
            <p:cNvSpPr txBox="1"/>
            <p:nvPr/>
          </p:nvSpPr>
          <p:spPr>
            <a:xfrm rot="1866720">
              <a:off x="6740320" y="3830336"/>
              <a:ext cx="34609" cy="81434"/>
            </a:xfrm>
            <a:prstGeom prst="rect">
              <a:avLst/>
            </a:prstGeom>
          </p:spPr>
          <p:txBody>
            <a:bodyPr lIns="0" tIns="0" rIns="0" bIns="0" rtlCol="0" anchor="t">
              <a:spAutoFit/>
            </a:bodyPr>
            <a:lstStyle/>
            <a:p>
              <a:pPr algn="l">
                <a:lnSpc>
                  <a:spcPts val="428"/>
                </a:lnSpc>
              </a:pPr>
              <a:r>
                <a:rPr lang="en-US" sz="306" i="1" spc="5">
                  <a:solidFill>
                    <a:srgbClr val="D7C29E"/>
                  </a:solidFill>
                  <a:latin typeface="Montserrat Italics"/>
                  <a:ea typeface="Montserrat Italics"/>
                  <a:cs typeface="Montserrat Italics"/>
                  <a:sym typeface="Montserrat Italics"/>
                </a:rPr>
                <a:t>1</a:t>
              </a:r>
            </a:p>
          </p:txBody>
        </p:sp>
        <p:sp>
          <p:nvSpPr>
            <p:cNvPr id="358" name="TextBox 358"/>
            <p:cNvSpPr txBox="1"/>
            <p:nvPr/>
          </p:nvSpPr>
          <p:spPr>
            <a:xfrm rot="1866720">
              <a:off x="7899720" y="2611939"/>
              <a:ext cx="210210" cy="82954"/>
            </a:xfrm>
            <a:prstGeom prst="rect">
              <a:avLst/>
            </a:prstGeom>
          </p:spPr>
          <p:txBody>
            <a:bodyPr lIns="0" tIns="0" rIns="0" bIns="0" rtlCol="0" anchor="t">
              <a:spAutoFit/>
            </a:bodyPr>
            <a:lstStyle/>
            <a:p>
              <a:pPr algn="l">
                <a:lnSpc>
                  <a:spcPts val="428"/>
                </a:lnSpc>
              </a:pPr>
              <a:r>
                <a:rPr lang="en-US" sz="306" i="1" spc="5">
                  <a:solidFill>
                    <a:srgbClr val="D7C29E"/>
                  </a:solidFill>
                  <a:latin typeface="Montserrat Italics"/>
                  <a:ea typeface="Montserrat Italics"/>
                  <a:cs typeface="Montserrat Italics"/>
                  <a:sym typeface="Montserrat Italics"/>
                </a:rPr>
                <a:t>1680 ft.</a:t>
              </a:r>
            </a:p>
          </p:txBody>
        </p:sp>
        <p:sp>
          <p:nvSpPr>
            <p:cNvPr id="359" name="TextBox 359"/>
            <p:cNvSpPr txBox="1"/>
            <p:nvPr/>
          </p:nvSpPr>
          <p:spPr>
            <a:xfrm rot="1963140">
              <a:off x="6762631" y="3844521"/>
              <a:ext cx="34671" cy="81401"/>
            </a:xfrm>
            <a:prstGeom prst="rect">
              <a:avLst/>
            </a:prstGeom>
          </p:spPr>
          <p:txBody>
            <a:bodyPr lIns="0" tIns="0" rIns="0" bIns="0" rtlCol="0" anchor="t">
              <a:spAutoFit/>
            </a:bodyPr>
            <a:lstStyle/>
            <a:p>
              <a:pPr algn="l">
                <a:lnSpc>
                  <a:spcPts val="428"/>
                </a:lnSpc>
              </a:pPr>
              <a:r>
                <a:rPr lang="en-US" sz="305" i="1" spc="5">
                  <a:solidFill>
                    <a:srgbClr val="D7C29E"/>
                  </a:solidFill>
                  <a:latin typeface="Montserrat Italics"/>
                  <a:ea typeface="Montserrat Italics"/>
                  <a:cs typeface="Montserrat Italics"/>
                  <a:sym typeface="Montserrat Italics"/>
                </a:rPr>
                <a:t>6</a:t>
              </a:r>
            </a:p>
          </p:txBody>
        </p:sp>
        <p:sp>
          <p:nvSpPr>
            <p:cNvPr id="360" name="TextBox 360"/>
            <p:cNvSpPr txBox="1"/>
            <p:nvPr/>
          </p:nvSpPr>
          <p:spPr>
            <a:xfrm rot="2060040">
              <a:off x="6784444" y="3858658"/>
              <a:ext cx="34727" cy="81361"/>
            </a:xfrm>
            <a:prstGeom prst="rect">
              <a:avLst/>
            </a:prstGeom>
          </p:spPr>
          <p:txBody>
            <a:bodyPr lIns="0" tIns="0" rIns="0" bIns="0" rtlCol="0" anchor="t">
              <a:spAutoFit/>
            </a:bodyPr>
            <a:lstStyle/>
            <a:p>
              <a:pPr algn="l">
                <a:lnSpc>
                  <a:spcPts val="428"/>
                </a:lnSpc>
              </a:pPr>
              <a:r>
                <a:rPr lang="en-US" sz="305" i="1" spc="5">
                  <a:solidFill>
                    <a:srgbClr val="D7C29E"/>
                  </a:solidFill>
                  <a:latin typeface="Montserrat Italics"/>
                  <a:ea typeface="Montserrat Italics"/>
                  <a:cs typeface="Montserrat Italics"/>
                  <a:sym typeface="Montserrat Italics"/>
                </a:rPr>
                <a:t>5</a:t>
              </a:r>
            </a:p>
          </p:txBody>
        </p:sp>
        <p:sp>
          <p:nvSpPr>
            <p:cNvPr id="361" name="TextBox 361"/>
            <p:cNvSpPr txBox="1"/>
            <p:nvPr/>
          </p:nvSpPr>
          <p:spPr>
            <a:xfrm rot="2157180">
              <a:off x="6805967" y="3874092"/>
              <a:ext cx="34777" cy="81317"/>
            </a:xfrm>
            <a:prstGeom prst="rect">
              <a:avLst/>
            </a:prstGeom>
          </p:spPr>
          <p:txBody>
            <a:bodyPr lIns="0" tIns="0" rIns="0" bIns="0" rtlCol="0" anchor="t">
              <a:spAutoFit/>
            </a:bodyPr>
            <a:lstStyle/>
            <a:p>
              <a:pPr algn="l">
                <a:lnSpc>
                  <a:spcPts val="427"/>
                </a:lnSpc>
              </a:pPr>
              <a:r>
                <a:rPr lang="en-US" sz="305" i="1" spc="5">
                  <a:solidFill>
                    <a:srgbClr val="D7C29E"/>
                  </a:solidFill>
                  <a:latin typeface="Montserrat Italics"/>
                  <a:ea typeface="Montserrat Italics"/>
                  <a:cs typeface="Montserrat Italics"/>
                  <a:sym typeface="Montserrat Italics"/>
                </a:rPr>
                <a:t>0</a:t>
              </a:r>
            </a:p>
          </p:txBody>
        </p:sp>
        <p:sp>
          <p:nvSpPr>
            <p:cNvPr id="362" name="TextBox 362"/>
            <p:cNvSpPr txBox="1"/>
            <p:nvPr/>
          </p:nvSpPr>
          <p:spPr>
            <a:xfrm rot="2302680">
              <a:off x="6840082" y="3894532"/>
              <a:ext cx="19968" cy="81255"/>
            </a:xfrm>
            <a:prstGeom prst="rect">
              <a:avLst/>
            </a:prstGeom>
          </p:spPr>
          <p:txBody>
            <a:bodyPr lIns="0" tIns="0" rIns="0" bIns="0" rtlCol="0" anchor="t">
              <a:spAutoFit/>
            </a:bodyPr>
            <a:lstStyle/>
            <a:p>
              <a:pPr algn="l">
                <a:lnSpc>
                  <a:spcPts val="427"/>
                </a:lnSpc>
              </a:pPr>
              <a:r>
                <a:rPr lang="en-US" sz="305" i="1" spc="5">
                  <a:solidFill>
                    <a:srgbClr val="D7C29E"/>
                  </a:solidFill>
                  <a:latin typeface="Montserrat Italics"/>
                  <a:ea typeface="Montserrat Italics"/>
                  <a:cs typeface="Montserrat Italics"/>
                  <a:sym typeface="Montserrat Italics"/>
                </a:rPr>
                <a:t>f</a:t>
              </a:r>
            </a:p>
          </p:txBody>
        </p:sp>
        <p:sp>
          <p:nvSpPr>
            <p:cNvPr id="363" name="TextBox 363"/>
            <p:cNvSpPr txBox="1"/>
            <p:nvPr/>
          </p:nvSpPr>
          <p:spPr>
            <a:xfrm rot="2395440">
              <a:off x="6859014" y="3911275"/>
              <a:ext cx="22203" cy="81216"/>
            </a:xfrm>
            <a:prstGeom prst="rect">
              <a:avLst/>
            </a:prstGeom>
          </p:spPr>
          <p:txBody>
            <a:bodyPr lIns="0" tIns="0" rIns="0" bIns="0" rtlCol="0" anchor="t">
              <a:spAutoFit/>
            </a:bodyPr>
            <a:lstStyle/>
            <a:p>
              <a:pPr algn="l">
                <a:lnSpc>
                  <a:spcPts val="427"/>
                </a:lnSpc>
              </a:pPr>
              <a:r>
                <a:rPr lang="en-US" sz="305" i="1" spc="5">
                  <a:solidFill>
                    <a:srgbClr val="D7C29E"/>
                  </a:solidFill>
                  <a:latin typeface="Montserrat Italics"/>
                  <a:ea typeface="Montserrat Italics"/>
                  <a:cs typeface="Montserrat Italics"/>
                  <a:sym typeface="Montserrat Italics"/>
                </a:rPr>
                <a:t>t</a:t>
              </a:r>
            </a:p>
          </p:txBody>
        </p:sp>
        <p:sp>
          <p:nvSpPr>
            <p:cNvPr id="364" name="TextBox 364"/>
            <p:cNvSpPr txBox="1"/>
            <p:nvPr/>
          </p:nvSpPr>
          <p:spPr>
            <a:xfrm rot="2395440">
              <a:off x="6780395" y="4117886"/>
              <a:ext cx="212093" cy="83155"/>
            </a:xfrm>
            <a:prstGeom prst="rect">
              <a:avLst/>
            </a:prstGeom>
          </p:spPr>
          <p:txBody>
            <a:bodyPr lIns="0" tIns="0" rIns="0" bIns="0" rtlCol="0" anchor="t">
              <a:spAutoFit/>
            </a:bodyPr>
            <a:lstStyle/>
            <a:p>
              <a:pPr algn="l">
                <a:lnSpc>
                  <a:spcPts val="427"/>
                </a:lnSpc>
              </a:pPr>
              <a:r>
                <a:rPr lang="en-US" sz="305" i="1" spc="5">
                  <a:solidFill>
                    <a:srgbClr val="D7C29E"/>
                  </a:solidFill>
                  <a:latin typeface="Montserrat Italics"/>
                  <a:ea typeface="Montserrat Italics"/>
                  <a:cs typeface="Montserrat Italics"/>
                  <a:sym typeface="Montserrat Italics"/>
                </a:rPr>
                <a:t>1680 ft.</a:t>
              </a:r>
            </a:p>
          </p:txBody>
        </p:sp>
        <p:sp>
          <p:nvSpPr>
            <p:cNvPr id="365" name="TextBox 365"/>
            <p:cNvSpPr txBox="1"/>
            <p:nvPr/>
          </p:nvSpPr>
          <p:spPr>
            <a:xfrm rot="2442420">
              <a:off x="4662958" y="6324565"/>
              <a:ext cx="34872" cy="81216"/>
            </a:xfrm>
            <a:prstGeom prst="rect">
              <a:avLst/>
            </a:prstGeom>
          </p:spPr>
          <p:txBody>
            <a:bodyPr lIns="0" tIns="0" rIns="0" bIns="0" rtlCol="0" anchor="t">
              <a:spAutoFit/>
            </a:bodyPr>
            <a:lstStyle/>
            <a:p>
              <a:pPr algn="l">
                <a:lnSpc>
                  <a:spcPts val="426"/>
                </a:lnSpc>
              </a:pPr>
              <a:r>
                <a:rPr lang="en-US" sz="304" i="1" spc="5">
                  <a:solidFill>
                    <a:srgbClr val="D7C29E"/>
                  </a:solidFill>
                  <a:latin typeface="Montserrat Italics"/>
                  <a:ea typeface="Montserrat Italics"/>
                  <a:cs typeface="Montserrat Italics"/>
                  <a:sym typeface="Montserrat Italics"/>
                </a:rPr>
                <a:t>1</a:t>
              </a:r>
            </a:p>
          </p:txBody>
        </p:sp>
        <p:sp>
          <p:nvSpPr>
            <p:cNvPr id="366" name="TextBox 366"/>
            <p:cNvSpPr txBox="1"/>
            <p:nvPr/>
          </p:nvSpPr>
          <p:spPr>
            <a:xfrm rot="2442420">
              <a:off x="6873106" y="3922274"/>
              <a:ext cx="20644" cy="81199"/>
            </a:xfrm>
            <a:prstGeom prst="rect">
              <a:avLst/>
            </a:prstGeom>
          </p:spPr>
          <p:txBody>
            <a:bodyPr lIns="0" tIns="0" rIns="0" bIns="0" rtlCol="0" anchor="t">
              <a:spAutoFit/>
            </a:bodyPr>
            <a:lstStyle/>
            <a:p>
              <a:pPr algn="l">
                <a:lnSpc>
                  <a:spcPts val="426"/>
                </a:lnSpc>
              </a:pPr>
              <a:r>
                <a:rPr lang="en-US" sz="304" i="1" spc="5">
                  <a:solidFill>
                    <a:srgbClr val="D7C29E"/>
                  </a:solidFill>
                  <a:latin typeface="Montserrat Italics"/>
                  <a:ea typeface="Montserrat Italics"/>
                  <a:cs typeface="Montserrat Italics"/>
                  <a:sym typeface="Montserrat Italics"/>
                </a:rPr>
                <a:t>.</a:t>
              </a:r>
            </a:p>
          </p:txBody>
        </p:sp>
        <p:sp>
          <p:nvSpPr>
            <p:cNvPr id="367" name="TextBox 367"/>
            <p:cNvSpPr txBox="1"/>
            <p:nvPr/>
          </p:nvSpPr>
          <p:spPr>
            <a:xfrm rot="3472560">
              <a:off x="4901579" y="5981001"/>
              <a:ext cx="35068" cy="80775"/>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7</a:t>
              </a:r>
            </a:p>
          </p:txBody>
        </p:sp>
        <p:sp>
          <p:nvSpPr>
            <p:cNvPr id="368" name="TextBox 368"/>
            <p:cNvSpPr txBox="1"/>
            <p:nvPr/>
          </p:nvSpPr>
          <p:spPr>
            <a:xfrm rot="3472560">
              <a:off x="8256436" y="2103343"/>
              <a:ext cx="213049" cy="80752"/>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1620 ft.</a:t>
              </a:r>
            </a:p>
          </p:txBody>
        </p:sp>
        <p:sp>
          <p:nvSpPr>
            <p:cNvPr id="369" name="TextBox 369"/>
            <p:cNvSpPr txBox="1"/>
            <p:nvPr/>
          </p:nvSpPr>
          <p:spPr>
            <a:xfrm rot="-3742980">
              <a:off x="2799149" y="5342688"/>
              <a:ext cx="34956" cy="80646"/>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1</a:t>
              </a:r>
            </a:p>
          </p:txBody>
        </p:sp>
        <p:sp>
          <p:nvSpPr>
            <p:cNvPr id="370" name="TextBox 370"/>
            <p:cNvSpPr txBox="1"/>
            <p:nvPr/>
          </p:nvSpPr>
          <p:spPr>
            <a:xfrm rot="-3716460">
              <a:off x="2798346" y="5295362"/>
              <a:ext cx="89142" cy="81568"/>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410</a:t>
              </a:r>
            </a:p>
          </p:txBody>
        </p:sp>
        <p:sp>
          <p:nvSpPr>
            <p:cNvPr id="371" name="TextBox 371"/>
            <p:cNvSpPr txBox="1"/>
            <p:nvPr/>
          </p:nvSpPr>
          <p:spPr>
            <a:xfrm rot="-3716460">
              <a:off x="8344691" y="8063217"/>
              <a:ext cx="35017" cy="80685"/>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1</a:t>
              </a:r>
            </a:p>
          </p:txBody>
        </p:sp>
        <p:sp>
          <p:nvSpPr>
            <p:cNvPr id="372" name="TextBox 372"/>
            <p:cNvSpPr txBox="1"/>
            <p:nvPr/>
          </p:nvSpPr>
          <p:spPr>
            <a:xfrm rot="-3622920">
              <a:off x="1568232" y="666477"/>
              <a:ext cx="34883" cy="80747"/>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1</a:t>
              </a:r>
            </a:p>
          </p:txBody>
        </p:sp>
        <p:sp>
          <p:nvSpPr>
            <p:cNvPr id="373" name="TextBox 373"/>
            <p:cNvSpPr txBox="1"/>
            <p:nvPr/>
          </p:nvSpPr>
          <p:spPr>
            <a:xfrm rot="-3622920">
              <a:off x="2860917" y="5243352"/>
              <a:ext cx="19973" cy="80691"/>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f</a:t>
              </a:r>
            </a:p>
          </p:txBody>
        </p:sp>
        <p:sp>
          <p:nvSpPr>
            <p:cNvPr id="374" name="TextBox 374"/>
            <p:cNvSpPr txBox="1"/>
            <p:nvPr/>
          </p:nvSpPr>
          <p:spPr>
            <a:xfrm rot="-3597120">
              <a:off x="2872620" y="5221003"/>
              <a:ext cx="22203" cy="80702"/>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t</a:t>
              </a:r>
            </a:p>
          </p:txBody>
        </p:sp>
        <p:sp>
          <p:nvSpPr>
            <p:cNvPr id="375" name="TextBox 375"/>
            <p:cNvSpPr txBox="1"/>
            <p:nvPr/>
          </p:nvSpPr>
          <p:spPr>
            <a:xfrm rot="-3583980">
              <a:off x="1581647" y="642973"/>
              <a:ext cx="35772" cy="81099"/>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5</a:t>
              </a:r>
            </a:p>
          </p:txBody>
        </p:sp>
        <p:sp>
          <p:nvSpPr>
            <p:cNvPr id="376" name="TextBox 376"/>
            <p:cNvSpPr txBox="1"/>
            <p:nvPr/>
          </p:nvSpPr>
          <p:spPr>
            <a:xfrm rot="-3583980">
              <a:off x="1670582" y="855575"/>
              <a:ext cx="213764" cy="82842"/>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1530 ft.</a:t>
              </a:r>
            </a:p>
          </p:txBody>
        </p:sp>
        <p:sp>
          <p:nvSpPr>
            <p:cNvPr id="377" name="TextBox 377"/>
            <p:cNvSpPr txBox="1"/>
            <p:nvPr/>
          </p:nvSpPr>
          <p:spPr>
            <a:xfrm rot="-3583980">
              <a:off x="2882239" y="5205865"/>
              <a:ext cx="20621" cy="80708"/>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a:t>
              </a:r>
            </a:p>
          </p:txBody>
        </p:sp>
        <p:sp>
          <p:nvSpPr>
            <p:cNvPr id="378" name="TextBox 378"/>
            <p:cNvSpPr txBox="1"/>
            <p:nvPr/>
          </p:nvSpPr>
          <p:spPr>
            <a:xfrm rot="-1957800">
              <a:off x="455935" y="9608144"/>
              <a:ext cx="210808" cy="81401"/>
            </a:xfrm>
            <a:prstGeom prst="rect">
              <a:avLst/>
            </a:prstGeom>
          </p:spPr>
          <p:txBody>
            <a:bodyPr lIns="0" tIns="0" rIns="0" bIns="0" rtlCol="0" anchor="t">
              <a:spAutoFit/>
            </a:bodyPr>
            <a:lstStyle/>
            <a:p>
              <a:pPr algn="l">
                <a:lnSpc>
                  <a:spcPts val="428"/>
                </a:lnSpc>
              </a:pPr>
              <a:r>
                <a:rPr lang="en-US" sz="305" i="1" spc="5">
                  <a:solidFill>
                    <a:srgbClr val="D7C29E"/>
                  </a:solidFill>
                  <a:latin typeface="Montserrat Italics"/>
                  <a:ea typeface="Montserrat Italics"/>
                  <a:cs typeface="Montserrat Italics"/>
                  <a:sym typeface="Montserrat Italics"/>
                </a:rPr>
                <a:t>1890 ft.</a:t>
              </a:r>
            </a:p>
          </p:txBody>
        </p:sp>
        <p:sp>
          <p:nvSpPr>
            <p:cNvPr id="379" name="TextBox 379"/>
            <p:cNvSpPr txBox="1"/>
            <p:nvPr/>
          </p:nvSpPr>
          <p:spPr>
            <a:xfrm rot="-1957800">
              <a:off x="2872533" y="7904606"/>
              <a:ext cx="20085" cy="81479"/>
            </a:xfrm>
            <a:prstGeom prst="rect">
              <a:avLst/>
            </a:prstGeom>
          </p:spPr>
          <p:txBody>
            <a:bodyPr lIns="0" tIns="0" rIns="0" bIns="0" rtlCol="0" anchor="t">
              <a:spAutoFit/>
            </a:bodyPr>
            <a:lstStyle/>
            <a:p>
              <a:pPr algn="l">
                <a:lnSpc>
                  <a:spcPts val="428"/>
                </a:lnSpc>
              </a:pPr>
              <a:r>
                <a:rPr lang="en-US" sz="305" i="1" spc="5">
                  <a:solidFill>
                    <a:srgbClr val="D7C29E"/>
                  </a:solidFill>
                  <a:latin typeface="Montserrat Italics"/>
                  <a:ea typeface="Montserrat Italics"/>
                  <a:cs typeface="Montserrat Italics"/>
                  <a:sym typeface="Montserrat Italics"/>
                </a:rPr>
                <a:t>f</a:t>
              </a:r>
            </a:p>
          </p:txBody>
        </p:sp>
        <p:sp>
          <p:nvSpPr>
            <p:cNvPr id="380" name="TextBox 380"/>
            <p:cNvSpPr txBox="1"/>
            <p:nvPr/>
          </p:nvSpPr>
          <p:spPr>
            <a:xfrm rot="-3338040">
              <a:off x="4855467" y="4263314"/>
              <a:ext cx="212876" cy="80803"/>
            </a:xfrm>
            <a:prstGeom prst="rect">
              <a:avLst/>
            </a:prstGeom>
          </p:spPr>
          <p:txBody>
            <a:bodyPr lIns="0" tIns="0" rIns="0" bIns="0" rtlCol="0" anchor="t">
              <a:spAutoFit/>
            </a:bodyPr>
            <a:lstStyle/>
            <a:p>
              <a:pPr algn="l">
                <a:lnSpc>
                  <a:spcPts val="424"/>
                </a:lnSpc>
              </a:pPr>
              <a:r>
                <a:rPr lang="en-US" sz="303" i="1" spc="5">
                  <a:solidFill>
                    <a:srgbClr val="D7C29E"/>
                  </a:solidFill>
                  <a:latin typeface="Montserrat Italics"/>
                  <a:ea typeface="Montserrat Italics"/>
                  <a:cs typeface="Montserrat Italics"/>
                  <a:sym typeface="Montserrat Italics"/>
                </a:rPr>
                <a:t>1530 ft.</a:t>
              </a:r>
            </a:p>
          </p:txBody>
        </p:sp>
        <p:sp>
          <p:nvSpPr>
            <p:cNvPr id="381" name="TextBox 381"/>
            <p:cNvSpPr txBox="1"/>
            <p:nvPr/>
          </p:nvSpPr>
          <p:spPr>
            <a:xfrm rot="-3800700">
              <a:off x="8356235" y="8040070"/>
              <a:ext cx="35045" cy="80680"/>
            </a:xfrm>
            <a:prstGeom prst="rect">
              <a:avLst/>
            </a:prstGeom>
          </p:spPr>
          <p:txBody>
            <a:bodyPr lIns="0" tIns="0" rIns="0" bIns="0" rtlCol="0" anchor="t">
              <a:spAutoFit/>
            </a:bodyPr>
            <a:lstStyle/>
            <a:p>
              <a:pPr algn="l">
                <a:lnSpc>
                  <a:spcPts val="422"/>
                </a:lnSpc>
              </a:pPr>
              <a:r>
                <a:rPr lang="en-US" sz="302" i="1" spc="5">
                  <a:solidFill>
                    <a:srgbClr val="D7C29E"/>
                  </a:solidFill>
                  <a:latin typeface="Montserrat Italics"/>
                  <a:ea typeface="Montserrat Italics"/>
                  <a:cs typeface="Montserrat Italics"/>
                  <a:sym typeface="Montserrat Italics"/>
                </a:rPr>
                <a:t>4</a:t>
              </a:r>
            </a:p>
          </p:txBody>
        </p:sp>
        <p:sp>
          <p:nvSpPr>
            <p:cNvPr id="382" name="TextBox 382"/>
            <p:cNvSpPr txBox="1"/>
            <p:nvPr/>
          </p:nvSpPr>
          <p:spPr>
            <a:xfrm rot="-3800700">
              <a:off x="8529215" y="8199369"/>
              <a:ext cx="213295" cy="80624"/>
            </a:xfrm>
            <a:prstGeom prst="rect">
              <a:avLst/>
            </a:prstGeom>
          </p:spPr>
          <p:txBody>
            <a:bodyPr lIns="0" tIns="0" rIns="0" bIns="0" rtlCol="0" anchor="t">
              <a:spAutoFit/>
            </a:bodyPr>
            <a:lstStyle/>
            <a:p>
              <a:pPr algn="l">
                <a:lnSpc>
                  <a:spcPts val="422"/>
                </a:lnSpc>
              </a:pPr>
              <a:r>
                <a:rPr lang="en-US" sz="302" i="1" spc="5">
                  <a:solidFill>
                    <a:srgbClr val="D7C29E"/>
                  </a:solidFill>
                  <a:latin typeface="Montserrat Italics"/>
                  <a:ea typeface="Montserrat Italics"/>
                  <a:cs typeface="Montserrat Italics"/>
                  <a:sym typeface="Montserrat Italics"/>
                </a:rPr>
                <a:t>1440 ft.</a:t>
              </a:r>
            </a:p>
          </p:txBody>
        </p:sp>
        <p:sp>
          <p:nvSpPr>
            <p:cNvPr id="383" name="TextBox 383"/>
            <p:cNvSpPr txBox="1"/>
            <p:nvPr/>
          </p:nvSpPr>
          <p:spPr>
            <a:xfrm rot="-4223220">
              <a:off x="3208028" y="5013080"/>
              <a:ext cx="88158" cy="81166"/>
            </a:xfrm>
            <a:prstGeom prst="rect">
              <a:avLst/>
            </a:prstGeom>
          </p:spPr>
          <p:txBody>
            <a:bodyPr lIns="0" tIns="0" rIns="0" bIns="0" rtlCol="0" anchor="t">
              <a:spAutoFit/>
            </a:bodyPr>
            <a:lstStyle/>
            <a:p>
              <a:pPr algn="l">
                <a:lnSpc>
                  <a:spcPts val="422"/>
                </a:lnSpc>
              </a:pPr>
              <a:r>
                <a:rPr lang="en-US" sz="301" i="1" spc="5">
                  <a:solidFill>
                    <a:srgbClr val="D7C29E"/>
                  </a:solidFill>
                  <a:latin typeface="Montserrat Italics"/>
                  <a:ea typeface="Montserrat Italics"/>
                  <a:cs typeface="Montserrat Italics"/>
                  <a:sym typeface="Montserrat Italics"/>
                </a:rPr>
                <a:t>144</a:t>
              </a:r>
            </a:p>
          </p:txBody>
        </p:sp>
        <p:sp>
          <p:nvSpPr>
            <p:cNvPr id="384" name="TextBox 384"/>
            <p:cNvSpPr txBox="1"/>
            <p:nvPr/>
          </p:nvSpPr>
          <p:spPr>
            <a:xfrm rot="-4262820">
              <a:off x="3228093" y="4929652"/>
              <a:ext cx="105667" cy="81322"/>
            </a:xfrm>
            <a:prstGeom prst="rect">
              <a:avLst/>
            </a:prstGeom>
          </p:spPr>
          <p:txBody>
            <a:bodyPr lIns="0" tIns="0" rIns="0" bIns="0" rtlCol="0" anchor="t">
              <a:spAutoFit/>
            </a:bodyPr>
            <a:lstStyle/>
            <a:p>
              <a:pPr algn="l">
                <a:lnSpc>
                  <a:spcPts val="421"/>
                </a:lnSpc>
              </a:pPr>
              <a:r>
                <a:rPr lang="en-US" sz="301" i="1" spc="26">
                  <a:solidFill>
                    <a:srgbClr val="D7C29E"/>
                  </a:solidFill>
                  <a:latin typeface="Montserrat Italics"/>
                  <a:ea typeface="Montserrat Italics"/>
                  <a:cs typeface="Montserrat Italics"/>
                  <a:sym typeface="Montserrat Italics"/>
                </a:rPr>
                <a:t>0ft.</a:t>
              </a:r>
            </a:p>
          </p:txBody>
        </p:sp>
        <p:sp>
          <p:nvSpPr>
            <p:cNvPr id="385" name="TextBox 385"/>
            <p:cNvSpPr txBox="1"/>
            <p:nvPr/>
          </p:nvSpPr>
          <p:spPr>
            <a:xfrm rot="3306240">
              <a:off x="7096831" y="7188720"/>
              <a:ext cx="212870" cy="80819"/>
            </a:xfrm>
            <a:prstGeom prst="rect">
              <a:avLst/>
            </a:prstGeom>
          </p:spPr>
          <p:txBody>
            <a:bodyPr lIns="0" tIns="0" rIns="0" bIns="0" rtlCol="0" anchor="t">
              <a:spAutoFit/>
            </a:bodyPr>
            <a:lstStyle/>
            <a:p>
              <a:pPr algn="l">
                <a:lnSpc>
                  <a:spcPts val="424"/>
                </a:lnSpc>
              </a:pPr>
              <a:r>
                <a:rPr lang="en-US" sz="303" i="1" spc="5">
                  <a:solidFill>
                    <a:srgbClr val="D7C29E"/>
                  </a:solidFill>
                  <a:latin typeface="Montserrat Italics"/>
                  <a:ea typeface="Montserrat Italics"/>
                  <a:cs typeface="Montserrat Italics"/>
                  <a:sym typeface="Montserrat Italics"/>
                </a:rPr>
                <a:t>1560 ft.</a:t>
              </a:r>
            </a:p>
          </p:txBody>
        </p:sp>
        <p:sp>
          <p:nvSpPr>
            <p:cNvPr id="386" name="TextBox 386"/>
            <p:cNvSpPr txBox="1"/>
            <p:nvPr/>
          </p:nvSpPr>
          <p:spPr>
            <a:xfrm rot="-2689200">
              <a:off x="4654161" y="4712785"/>
              <a:ext cx="212429" cy="82541"/>
            </a:xfrm>
            <a:prstGeom prst="rect">
              <a:avLst/>
            </a:prstGeom>
          </p:spPr>
          <p:txBody>
            <a:bodyPr lIns="0" tIns="0" rIns="0" bIns="0" rtlCol="0" anchor="t">
              <a:spAutoFit/>
            </a:bodyPr>
            <a:lstStyle/>
            <a:p>
              <a:pPr algn="l">
                <a:lnSpc>
                  <a:spcPts val="426"/>
                </a:lnSpc>
              </a:pPr>
              <a:r>
                <a:rPr lang="en-US" sz="304" i="1" spc="5">
                  <a:solidFill>
                    <a:srgbClr val="D7C29E"/>
                  </a:solidFill>
                  <a:latin typeface="Montserrat Italics"/>
                  <a:ea typeface="Montserrat Italics"/>
                  <a:cs typeface="Montserrat Italics"/>
                  <a:sym typeface="Montserrat Italics"/>
                </a:rPr>
                <a:t>1560 ft.</a:t>
              </a:r>
            </a:p>
          </p:txBody>
        </p:sp>
        <p:sp>
          <p:nvSpPr>
            <p:cNvPr id="387" name="TextBox 387"/>
            <p:cNvSpPr txBox="1"/>
            <p:nvPr/>
          </p:nvSpPr>
          <p:spPr>
            <a:xfrm rot="-2689200">
              <a:off x="6011086" y="4521883"/>
              <a:ext cx="212021" cy="81088"/>
            </a:xfrm>
            <a:prstGeom prst="rect">
              <a:avLst/>
            </a:prstGeom>
          </p:spPr>
          <p:txBody>
            <a:bodyPr lIns="0" tIns="0" rIns="0" bIns="0" rtlCol="0" anchor="t">
              <a:spAutoFit/>
            </a:bodyPr>
            <a:lstStyle/>
            <a:p>
              <a:pPr algn="l">
                <a:lnSpc>
                  <a:spcPts val="426"/>
                </a:lnSpc>
              </a:pPr>
              <a:r>
                <a:rPr lang="en-US" sz="304" i="1" spc="5">
                  <a:solidFill>
                    <a:srgbClr val="D7C29E"/>
                  </a:solidFill>
                  <a:latin typeface="Montserrat Italics"/>
                  <a:ea typeface="Montserrat Italics"/>
                  <a:cs typeface="Montserrat Italics"/>
                  <a:sym typeface="Montserrat Italics"/>
                </a:rPr>
                <a:t>1740 ft.</a:t>
              </a:r>
            </a:p>
          </p:txBody>
        </p:sp>
        <p:sp>
          <p:nvSpPr>
            <p:cNvPr id="388" name="TextBox 388"/>
            <p:cNvSpPr txBox="1"/>
            <p:nvPr/>
          </p:nvSpPr>
          <p:spPr>
            <a:xfrm rot="2878200">
              <a:off x="4751135" y="6403395"/>
              <a:ext cx="20521" cy="81127"/>
            </a:xfrm>
            <a:prstGeom prst="rect">
              <a:avLst/>
            </a:prstGeom>
          </p:spPr>
          <p:txBody>
            <a:bodyPr lIns="0" tIns="0" rIns="0" bIns="0" rtlCol="0" anchor="t">
              <a:spAutoFit/>
            </a:bodyPr>
            <a:lstStyle/>
            <a:p>
              <a:pPr algn="l">
                <a:lnSpc>
                  <a:spcPts val="425"/>
                </a:lnSpc>
              </a:pPr>
              <a:r>
                <a:rPr lang="en-US" sz="304" i="1" spc="5">
                  <a:solidFill>
                    <a:srgbClr val="D7C29E"/>
                  </a:solidFill>
                  <a:latin typeface="Montserrat Italics"/>
                  <a:ea typeface="Montserrat Italics"/>
                  <a:cs typeface="Montserrat Italics"/>
                  <a:sym typeface="Montserrat Italics"/>
                </a:rPr>
                <a:t>f</a:t>
              </a:r>
            </a:p>
          </p:txBody>
        </p:sp>
        <p:sp>
          <p:nvSpPr>
            <p:cNvPr id="389" name="TextBox 389"/>
            <p:cNvSpPr txBox="1"/>
            <p:nvPr/>
          </p:nvSpPr>
          <p:spPr>
            <a:xfrm rot="2878200">
              <a:off x="7052990" y="3946343"/>
              <a:ext cx="212300" cy="81004"/>
            </a:xfrm>
            <a:prstGeom prst="rect">
              <a:avLst/>
            </a:prstGeom>
          </p:spPr>
          <p:txBody>
            <a:bodyPr lIns="0" tIns="0" rIns="0" bIns="0" rtlCol="0" anchor="t">
              <a:spAutoFit/>
            </a:bodyPr>
            <a:lstStyle/>
            <a:p>
              <a:pPr algn="l">
                <a:lnSpc>
                  <a:spcPts val="425"/>
                </a:lnSpc>
              </a:pPr>
              <a:r>
                <a:rPr lang="en-US" sz="304" i="1" spc="5">
                  <a:solidFill>
                    <a:srgbClr val="D7C29E"/>
                  </a:solidFill>
                  <a:latin typeface="Montserrat Italics"/>
                  <a:ea typeface="Montserrat Italics"/>
                  <a:cs typeface="Montserrat Italics"/>
                  <a:sym typeface="Montserrat Italics"/>
                </a:rPr>
                <a:t>1620 ft.</a:t>
              </a:r>
            </a:p>
          </p:txBody>
        </p:sp>
        <p:sp>
          <p:nvSpPr>
            <p:cNvPr id="390" name="TextBox 390"/>
            <p:cNvSpPr txBox="1"/>
            <p:nvPr/>
          </p:nvSpPr>
          <p:spPr>
            <a:xfrm rot="3273600">
              <a:off x="4872637" y="5936668"/>
              <a:ext cx="35045" cy="80830"/>
            </a:xfrm>
            <a:prstGeom prst="rect">
              <a:avLst/>
            </a:prstGeom>
          </p:spPr>
          <p:txBody>
            <a:bodyPr lIns="0" tIns="0" rIns="0" bIns="0" rtlCol="0" anchor="t">
              <a:spAutoFit/>
            </a:bodyPr>
            <a:lstStyle/>
            <a:p>
              <a:pPr algn="l">
                <a:lnSpc>
                  <a:spcPts val="424"/>
                </a:lnSpc>
              </a:pPr>
              <a:r>
                <a:rPr lang="en-US" sz="303" i="1" spc="5">
                  <a:solidFill>
                    <a:srgbClr val="D7C29E"/>
                  </a:solidFill>
                  <a:latin typeface="Montserrat Italics"/>
                  <a:ea typeface="Montserrat Italics"/>
                  <a:cs typeface="Montserrat Italics"/>
                  <a:sym typeface="Montserrat Italics"/>
                </a:rPr>
                <a:t>1</a:t>
              </a:r>
            </a:p>
          </p:txBody>
        </p:sp>
        <p:sp>
          <p:nvSpPr>
            <p:cNvPr id="391" name="TextBox 391"/>
            <p:cNvSpPr txBox="1"/>
            <p:nvPr/>
          </p:nvSpPr>
          <p:spPr>
            <a:xfrm rot="3371340">
              <a:off x="4887097" y="5958882"/>
              <a:ext cx="35034" cy="80791"/>
            </a:xfrm>
            <a:prstGeom prst="rect">
              <a:avLst/>
            </a:prstGeom>
          </p:spPr>
          <p:txBody>
            <a:bodyPr lIns="0" tIns="0" rIns="0" bIns="0" rtlCol="0" anchor="t">
              <a:spAutoFit/>
            </a:bodyPr>
            <a:lstStyle/>
            <a:p>
              <a:pPr algn="l">
                <a:lnSpc>
                  <a:spcPts val="424"/>
                </a:lnSpc>
              </a:pPr>
              <a:r>
                <a:rPr lang="en-US" sz="302" i="1" spc="5">
                  <a:solidFill>
                    <a:srgbClr val="D7C29E"/>
                  </a:solidFill>
                  <a:latin typeface="Montserrat Italics"/>
                  <a:ea typeface="Montserrat Italics"/>
                  <a:cs typeface="Montserrat Italics"/>
                  <a:sym typeface="Montserrat Italics"/>
                </a:rPr>
                <a:t>7</a:t>
              </a:r>
            </a:p>
          </p:txBody>
        </p:sp>
        <p:sp>
          <p:nvSpPr>
            <p:cNvPr id="392" name="TextBox 392"/>
            <p:cNvSpPr txBox="1"/>
            <p:nvPr/>
          </p:nvSpPr>
          <p:spPr>
            <a:xfrm rot="3568440">
              <a:off x="4915263" y="6004152"/>
              <a:ext cx="35001" cy="80713"/>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0</a:t>
              </a:r>
            </a:p>
          </p:txBody>
        </p:sp>
        <p:sp>
          <p:nvSpPr>
            <p:cNvPr id="393" name="TextBox 393"/>
            <p:cNvSpPr txBox="1"/>
            <p:nvPr/>
          </p:nvSpPr>
          <p:spPr>
            <a:xfrm rot="3716340">
              <a:off x="4939337" y="6033714"/>
              <a:ext cx="19940" cy="80657"/>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f</a:t>
              </a:r>
            </a:p>
          </p:txBody>
        </p:sp>
        <p:sp>
          <p:nvSpPr>
            <p:cNvPr id="394" name="TextBox 394"/>
            <p:cNvSpPr txBox="1"/>
            <p:nvPr/>
          </p:nvSpPr>
          <p:spPr>
            <a:xfrm rot="3810480">
              <a:off x="4950210" y="6056859"/>
              <a:ext cx="22119" cy="80624"/>
            </a:xfrm>
            <a:prstGeom prst="rect">
              <a:avLst/>
            </a:prstGeom>
          </p:spPr>
          <p:txBody>
            <a:bodyPr lIns="0" tIns="0" rIns="0" bIns="0" rtlCol="0" anchor="t">
              <a:spAutoFit/>
            </a:bodyPr>
            <a:lstStyle/>
            <a:p>
              <a:pPr algn="l">
                <a:lnSpc>
                  <a:spcPts val="422"/>
                </a:lnSpc>
              </a:pPr>
              <a:r>
                <a:rPr lang="en-US" sz="302" i="1" spc="5">
                  <a:solidFill>
                    <a:srgbClr val="D7C29E"/>
                  </a:solidFill>
                  <a:latin typeface="Montserrat Italics"/>
                  <a:ea typeface="Montserrat Italics"/>
                  <a:cs typeface="Montserrat Italics"/>
                  <a:sym typeface="Montserrat Italics"/>
                </a:rPr>
                <a:t>t</a:t>
              </a:r>
            </a:p>
          </p:txBody>
        </p:sp>
        <p:sp>
          <p:nvSpPr>
            <p:cNvPr id="395" name="TextBox 395"/>
            <p:cNvSpPr txBox="1"/>
            <p:nvPr/>
          </p:nvSpPr>
          <p:spPr>
            <a:xfrm rot="3858240">
              <a:off x="4958790" y="6072654"/>
              <a:ext cx="20510" cy="80601"/>
            </a:xfrm>
            <a:prstGeom prst="rect">
              <a:avLst/>
            </a:prstGeom>
          </p:spPr>
          <p:txBody>
            <a:bodyPr lIns="0" tIns="0" rIns="0" bIns="0" rtlCol="0" anchor="t">
              <a:spAutoFit/>
            </a:bodyPr>
            <a:lstStyle/>
            <a:p>
              <a:pPr algn="l">
                <a:lnSpc>
                  <a:spcPts val="422"/>
                </a:lnSpc>
              </a:pPr>
              <a:r>
                <a:rPr lang="en-US" sz="302" i="1" spc="5">
                  <a:solidFill>
                    <a:srgbClr val="D7C29E"/>
                  </a:solidFill>
                  <a:latin typeface="Montserrat Italics"/>
                  <a:ea typeface="Montserrat Italics"/>
                  <a:cs typeface="Montserrat Italics"/>
                  <a:sym typeface="Montserrat Italics"/>
                </a:rPr>
                <a:t>.</a:t>
              </a:r>
            </a:p>
          </p:txBody>
        </p:sp>
        <p:sp>
          <p:nvSpPr>
            <p:cNvPr id="396" name="TextBox 396"/>
            <p:cNvSpPr txBox="1"/>
            <p:nvPr/>
          </p:nvSpPr>
          <p:spPr>
            <a:xfrm rot="4594680">
              <a:off x="1034586" y="6107662"/>
              <a:ext cx="213530" cy="80400"/>
            </a:xfrm>
            <a:prstGeom prst="rect">
              <a:avLst/>
            </a:prstGeom>
          </p:spPr>
          <p:txBody>
            <a:bodyPr lIns="0" tIns="0" rIns="0" bIns="0" rtlCol="0" anchor="t">
              <a:spAutoFit/>
            </a:bodyPr>
            <a:lstStyle/>
            <a:p>
              <a:pPr algn="l">
                <a:lnSpc>
                  <a:spcPts val="421"/>
                </a:lnSpc>
              </a:pPr>
              <a:r>
                <a:rPr lang="en-US" sz="300" i="1" spc="5">
                  <a:solidFill>
                    <a:srgbClr val="D7C29E"/>
                  </a:solidFill>
                  <a:latin typeface="Montserrat Italics"/>
                  <a:ea typeface="Montserrat Italics"/>
                  <a:cs typeface="Montserrat Italics"/>
                  <a:sym typeface="Montserrat Italics"/>
                </a:rPr>
                <a:t>1320 ft.</a:t>
              </a:r>
            </a:p>
          </p:txBody>
        </p:sp>
        <p:sp>
          <p:nvSpPr>
            <p:cNvPr id="397" name="TextBox 397"/>
            <p:cNvSpPr txBox="1"/>
            <p:nvPr/>
          </p:nvSpPr>
          <p:spPr>
            <a:xfrm rot="-320460">
              <a:off x="2620763" y="296510"/>
              <a:ext cx="208254" cy="81831"/>
            </a:xfrm>
            <a:prstGeom prst="rect">
              <a:avLst/>
            </a:prstGeom>
          </p:spPr>
          <p:txBody>
            <a:bodyPr lIns="0" tIns="0" rIns="0" bIns="0" rtlCol="0" anchor="t">
              <a:spAutoFit/>
            </a:bodyPr>
            <a:lstStyle/>
            <a:p>
              <a:pPr algn="l">
                <a:lnSpc>
                  <a:spcPts val="431"/>
                </a:lnSpc>
              </a:pPr>
              <a:r>
                <a:rPr lang="en-US" sz="307" i="1" spc="5">
                  <a:solidFill>
                    <a:srgbClr val="D7C29E"/>
                  </a:solidFill>
                  <a:latin typeface="Montserrat Italics"/>
                  <a:ea typeface="Montserrat Italics"/>
                  <a:cs typeface="Montserrat Italics"/>
                  <a:sym typeface="Montserrat Italics"/>
                </a:rPr>
                <a:t>1590 ft.</a:t>
              </a:r>
            </a:p>
          </p:txBody>
        </p:sp>
        <p:sp>
          <p:nvSpPr>
            <p:cNvPr id="398" name="TextBox 398"/>
            <p:cNvSpPr txBox="1"/>
            <p:nvPr/>
          </p:nvSpPr>
          <p:spPr>
            <a:xfrm rot="3147300">
              <a:off x="7144565" y="7573120"/>
              <a:ext cx="212658" cy="80886"/>
            </a:xfrm>
            <a:prstGeom prst="rect">
              <a:avLst/>
            </a:prstGeom>
          </p:spPr>
          <p:txBody>
            <a:bodyPr lIns="0" tIns="0" rIns="0" bIns="0" rtlCol="0" anchor="t">
              <a:spAutoFit/>
            </a:bodyPr>
            <a:lstStyle/>
            <a:p>
              <a:pPr algn="l">
                <a:lnSpc>
                  <a:spcPts val="424"/>
                </a:lnSpc>
              </a:pPr>
              <a:r>
                <a:rPr lang="en-US" sz="303" i="1" spc="5">
                  <a:solidFill>
                    <a:srgbClr val="D7C29E"/>
                  </a:solidFill>
                  <a:latin typeface="Montserrat Italics"/>
                  <a:ea typeface="Montserrat Italics"/>
                  <a:cs typeface="Montserrat Italics"/>
                  <a:sym typeface="Montserrat Italics"/>
                </a:rPr>
                <a:t>1530 ft.</a:t>
              </a:r>
            </a:p>
          </p:txBody>
        </p:sp>
        <p:sp>
          <p:nvSpPr>
            <p:cNvPr id="399" name="TextBox 399"/>
            <p:cNvSpPr txBox="1"/>
            <p:nvPr/>
          </p:nvSpPr>
          <p:spPr>
            <a:xfrm rot="1431540">
              <a:off x="8715483" y="395271"/>
              <a:ext cx="209925" cy="81596"/>
            </a:xfrm>
            <a:prstGeom prst="rect">
              <a:avLst/>
            </a:prstGeom>
          </p:spPr>
          <p:txBody>
            <a:bodyPr lIns="0" tIns="0" rIns="0" bIns="0" rtlCol="0" anchor="t">
              <a:spAutoFit/>
            </a:bodyPr>
            <a:lstStyle/>
            <a:p>
              <a:pPr algn="l">
                <a:lnSpc>
                  <a:spcPts val="429"/>
                </a:lnSpc>
              </a:pPr>
              <a:r>
                <a:rPr lang="en-US" sz="306" i="1" spc="5">
                  <a:solidFill>
                    <a:srgbClr val="D7C29E"/>
                  </a:solidFill>
                  <a:latin typeface="Montserrat Italics"/>
                  <a:ea typeface="Montserrat Italics"/>
                  <a:cs typeface="Montserrat Italics"/>
                  <a:sym typeface="Montserrat Italics"/>
                </a:rPr>
                <a:t>1620 ft.</a:t>
              </a:r>
            </a:p>
          </p:txBody>
        </p:sp>
        <p:sp>
          <p:nvSpPr>
            <p:cNvPr id="400" name="TextBox 400"/>
            <p:cNvSpPr txBox="1"/>
            <p:nvPr/>
          </p:nvSpPr>
          <p:spPr>
            <a:xfrm rot="-4078080">
              <a:off x="8964419" y="8270076"/>
              <a:ext cx="62211" cy="80981"/>
            </a:xfrm>
            <a:prstGeom prst="rect">
              <a:avLst/>
            </a:prstGeom>
          </p:spPr>
          <p:txBody>
            <a:bodyPr lIns="0" tIns="0" rIns="0" bIns="0" rtlCol="0" anchor="t">
              <a:spAutoFit/>
            </a:bodyPr>
            <a:lstStyle/>
            <a:p>
              <a:pPr algn="l">
                <a:lnSpc>
                  <a:spcPts val="422"/>
                </a:lnSpc>
              </a:pPr>
              <a:r>
                <a:rPr lang="en-US" sz="301" i="1" spc="5">
                  <a:solidFill>
                    <a:srgbClr val="D7C29E"/>
                  </a:solidFill>
                  <a:latin typeface="Montserrat Italics"/>
                  <a:ea typeface="Montserrat Italics"/>
                  <a:cs typeface="Montserrat Italics"/>
                  <a:sym typeface="Montserrat Italics"/>
                </a:rPr>
                <a:t>14</a:t>
              </a:r>
            </a:p>
          </p:txBody>
        </p:sp>
        <p:sp>
          <p:nvSpPr>
            <p:cNvPr id="401" name="TextBox 401"/>
            <p:cNvSpPr txBox="1"/>
            <p:nvPr/>
          </p:nvSpPr>
          <p:spPr>
            <a:xfrm rot="-3998220">
              <a:off x="1351231" y="6184055"/>
              <a:ext cx="213144" cy="81462"/>
            </a:xfrm>
            <a:prstGeom prst="rect">
              <a:avLst/>
            </a:prstGeom>
          </p:spPr>
          <p:txBody>
            <a:bodyPr lIns="0" tIns="0" rIns="0" bIns="0" rtlCol="0" anchor="t">
              <a:spAutoFit/>
            </a:bodyPr>
            <a:lstStyle/>
            <a:p>
              <a:pPr algn="l">
                <a:lnSpc>
                  <a:spcPts val="422"/>
                </a:lnSpc>
              </a:pPr>
              <a:r>
                <a:rPr lang="en-US" sz="301" i="1" spc="5">
                  <a:solidFill>
                    <a:srgbClr val="D7C29E"/>
                  </a:solidFill>
                  <a:latin typeface="Montserrat Italics"/>
                  <a:ea typeface="Montserrat Italics"/>
                  <a:cs typeface="Montserrat Italics"/>
                  <a:sym typeface="Montserrat Italics"/>
                </a:rPr>
                <a:t>1350 ft.</a:t>
              </a:r>
            </a:p>
          </p:txBody>
        </p:sp>
        <p:sp>
          <p:nvSpPr>
            <p:cNvPr id="402" name="TextBox 402"/>
            <p:cNvSpPr txBox="1"/>
            <p:nvPr/>
          </p:nvSpPr>
          <p:spPr>
            <a:xfrm rot="-3998220">
              <a:off x="8992804" y="8233630"/>
              <a:ext cx="34855" cy="80557"/>
            </a:xfrm>
            <a:prstGeom prst="rect">
              <a:avLst/>
            </a:prstGeom>
          </p:spPr>
          <p:txBody>
            <a:bodyPr lIns="0" tIns="0" rIns="0" bIns="0" rtlCol="0" anchor="t">
              <a:spAutoFit/>
            </a:bodyPr>
            <a:lstStyle/>
            <a:p>
              <a:pPr algn="l">
                <a:lnSpc>
                  <a:spcPts val="422"/>
                </a:lnSpc>
              </a:pPr>
              <a:r>
                <a:rPr lang="en-US" sz="301" i="1" spc="5">
                  <a:solidFill>
                    <a:srgbClr val="D7C29E"/>
                  </a:solidFill>
                  <a:latin typeface="Montserrat Italics"/>
                  <a:ea typeface="Montserrat Italics"/>
                  <a:cs typeface="Montserrat Italics"/>
                  <a:sym typeface="Montserrat Italics"/>
                </a:rPr>
                <a:t>1</a:t>
              </a:r>
            </a:p>
          </p:txBody>
        </p:sp>
        <p:sp>
          <p:nvSpPr>
            <p:cNvPr id="403" name="TextBox 403"/>
            <p:cNvSpPr txBox="1"/>
            <p:nvPr/>
          </p:nvSpPr>
          <p:spPr>
            <a:xfrm rot="-3958319">
              <a:off x="8378732" y="7992750"/>
              <a:ext cx="34878" cy="80573"/>
            </a:xfrm>
            <a:prstGeom prst="rect">
              <a:avLst/>
            </a:prstGeom>
          </p:spPr>
          <p:txBody>
            <a:bodyPr lIns="0" tIns="0" rIns="0" bIns="0" rtlCol="0" anchor="t">
              <a:spAutoFit/>
            </a:bodyPr>
            <a:lstStyle/>
            <a:p>
              <a:pPr algn="l">
                <a:lnSpc>
                  <a:spcPts val="422"/>
                </a:lnSpc>
              </a:pPr>
              <a:r>
                <a:rPr lang="en-US" sz="301" i="1" spc="5">
                  <a:solidFill>
                    <a:srgbClr val="D7C29E"/>
                  </a:solidFill>
                  <a:latin typeface="Montserrat Italics"/>
                  <a:ea typeface="Montserrat Italics"/>
                  <a:cs typeface="Montserrat Italics"/>
                  <a:sym typeface="Montserrat Italics"/>
                </a:rPr>
                <a:t>0</a:t>
              </a:r>
            </a:p>
          </p:txBody>
        </p:sp>
        <p:sp>
          <p:nvSpPr>
            <p:cNvPr id="404" name="TextBox 404"/>
            <p:cNvSpPr txBox="1"/>
            <p:nvPr/>
          </p:nvSpPr>
          <p:spPr>
            <a:xfrm rot="-3958319">
              <a:off x="9003930" y="8209203"/>
              <a:ext cx="34872" cy="80568"/>
            </a:xfrm>
            <a:prstGeom prst="rect">
              <a:avLst/>
            </a:prstGeom>
          </p:spPr>
          <p:txBody>
            <a:bodyPr lIns="0" tIns="0" rIns="0" bIns="0" rtlCol="0" anchor="t">
              <a:spAutoFit/>
            </a:bodyPr>
            <a:lstStyle/>
            <a:p>
              <a:pPr algn="l">
                <a:lnSpc>
                  <a:spcPts val="422"/>
                </a:lnSpc>
              </a:pPr>
              <a:r>
                <a:rPr lang="en-US" sz="301" i="1" spc="5">
                  <a:solidFill>
                    <a:srgbClr val="D7C29E"/>
                  </a:solidFill>
                  <a:latin typeface="Montserrat Italics"/>
                  <a:ea typeface="Montserrat Italics"/>
                  <a:cs typeface="Montserrat Italics"/>
                  <a:sym typeface="Montserrat Italics"/>
                </a:rPr>
                <a:t>0</a:t>
              </a:r>
            </a:p>
          </p:txBody>
        </p:sp>
        <p:sp>
          <p:nvSpPr>
            <p:cNvPr id="405" name="TextBox 405"/>
            <p:cNvSpPr txBox="1"/>
            <p:nvPr/>
          </p:nvSpPr>
          <p:spPr>
            <a:xfrm rot="-3898139">
              <a:off x="8367709" y="8016472"/>
              <a:ext cx="35308" cy="80797"/>
            </a:xfrm>
            <a:prstGeom prst="rect">
              <a:avLst/>
            </a:prstGeom>
          </p:spPr>
          <p:txBody>
            <a:bodyPr lIns="0" tIns="0" rIns="0" bIns="0" rtlCol="0" anchor="t">
              <a:spAutoFit/>
            </a:bodyPr>
            <a:lstStyle/>
            <a:p>
              <a:pPr algn="l">
                <a:lnSpc>
                  <a:spcPts val="422"/>
                </a:lnSpc>
              </a:pPr>
              <a:r>
                <a:rPr lang="en-US" sz="301" i="1" spc="5">
                  <a:solidFill>
                    <a:srgbClr val="D7C29E"/>
                  </a:solidFill>
                  <a:latin typeface="Montserrat Italics"/>
                  <a:ea typeface="Montserrat Italics"/>
                  <a:cs typeface="Montserrat Italics"/>
                  <a:sym typeface="Montserrat Italics"/>
                </a:rPr>
                <a:t>7</a:t>
              </a:r>
            </a:p>
          </p:txBody>
        </p:sp>
        <p:sp>
          <p:nvSpPr>
            <p:cNvPr id="406" name="TextBox 406"/>
            <p:cNvSpPr txBox="1"/>
            <p:nvPr/>
          </p:nvSpPr>
          <p:spPr>
            <a:xfrm rot="-3898139">
              <a:off x="9012718" y="8158576"/>
              <a:ext cx="64418" cy="80931"/>
            </a:xfrm>
            <a:prstGeom prst="rect">
              <a:avLst/>
            </a:prstGeom>
          </p:spPr>
          <p:txBody>
            <a:bodyPr lIns="0" tIns="0" rIns="0" bIns="0" rtlCol="0" anchor="t">
              <a:spAutoFit/>
            </a:bodyPr>
            <a:lstStyle/>
            <a:p>
              <a:pPr algn="l">
                <a:lnSpc>
                  <a:spcPts val="422"/>
                </a:lnSpc>
              </a:pPr>
              <a:r>
                <a:rPr lang="en-US" sz="302" i="1" spc="6">
                  <a:solidFill>
                    <a:srgbClr val="D7C29E"/>
                  </a:solidFill>
                  <a:latin typeface="Montserrat Italics"/>
                  <a:ea typeface="Montserrat Italics"/>
                  <a:cs typeface="Montserrat Italics"/>
                  <a:sym typeface="Montserrat Italics"/>
                </a:rPr>
                <a:t>ft.</a:t>
              </a:r>
            </a:p>
          </p:txBody>
        </p:sp>
        <p:sp>
          <p:nvSpPr>
            <p:cNvPr id="407" name="TextBox 407"/>
            <p:cNvSpPr txBox="1"/>
            <p:nvPr/>
          </p:nvSpPr>
          <p:spPr>
            <a:xfrm rot="-2416620">
              <a:off x="420985" y="9370819"/>
              <a:ext cx="34900" cy="81205"/>
            </a:xfrm>
            <a:prstGeom prst="rect">
              <a:avLst/>
            </a:prstGeom>
          </p:spPr>
          <p:txBody>
            <a:bodyPr lIns="0" tIns="0" rIns="0" bIns="0" rtlCol="0" anchor="t">
              <a:spAutoFit/>
            </a:bodyPr>
            <a:lstStyle/>
            <a:p>
              <a:pPr algn="l">
                <a:lnSpc>
                  <a:spcPts val="427"/>
                </a:lnSpc>
              </a:pPr>
              <a:r>
                <a:rPr lang="en-US" sz="305" i="1" spc="5">
                  <a:solidFill>
                    <a:srgbClr val="D7C29E"/>
                  </a:solidFill>
                  <a:latin typeface="Montserrat Italics"/>
                  <a:ea typeface="Montserrat Italics"/>
                  <a:cs typeface="Montserrat Italics"/>
                  <a:sym typeface="Montserrat Italics"/>
                </a:rPr>
                <a:t>1</a:t>
              </a:r>
            </a:p>
          </p:txBody>
        </p:sp>
        <p:sp>
          <p:nvSpPr>
            <p:cNvPr id="408" name="TextBox 408"/>
            <p:cNvSpPr txBox="1"/>
            <p:nvPr/>
          </p:nvSpPr>
          <p:spPr>
            <a:xfrm rot="-2334900">
              <a:off x="479085" y="9312516"/>
              <a:ext cx="61803" cy="81613"/>
            </a:xfrm>
            <a:prstGeom prst="rect">
              <a:avLst/>
            </a:prstGeom>
          </p:spPr>
          <p:txBody>
            <a:bodyPr lIns="0" tIns="0" rIns="0" bIns="0" rtlCol="0" anchor="t">
              <a:spAutoFit/>
            </a:bodyPr>
            <a:lstStyle/>
            <a:p>
              <a:pPr algn="l">
                <a:lnSpc>
                  <a:spcPts val="427"/>
                </a:lnSpc>
              </a:pPr>
              <a:r>
                <a:rPr lang="en-US" sz="305" i="1" spc="41">
                  <a:solidFill>
                    <a:srgbClr val="D7C29E"/>
                  </a:solidFill>
                  <a:latin typeface="Montserrat Italics"/>
                  <a:ea typeface="Montserrat Italics"/>
                  <a:cs typeface="Montserrat Italics"/>
                  <a:sym typeface="Montserrat Italics"/>
                </a:rPr>
                <a:t>0f</a:t>
              </a:r>
            </a:p>
          </p:txBody>
        </p:sp>
        <p:sp>
          <p:nvSpPr>
            <p:cNvPr id="409" name="TextBox 409"/>
            <p:cNvSpPr txBox="1"/>
            <p:nvPr/>
          </p:nvSpPr>
          <p:spPr>
            <a:xfrm rot="-3455400">
              <a:off x="1596106" y="620460"/>
              <a:ext cx="35023" cy="80758"/>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6</a:t>
              </a:r>
            </a:p>
          </p:txBody>
        </p:sp>
        <p:sp>
          <p:nvSpPr>
            <p:cNvPr id="410" name="TextBox 410"/>
            <p:cNvSpPr txBox="1"/>
            <p:nvPr/>
          </p:nvSpPr>
          <p:spPr>
            <a:xfrm rot="-3455400">
              <a:off x="2718901" y="8931637"/>
              <a:ext cx="212976" cy="80842"/>
            </a:xfrm>
            <a:prstGeom prst="rect">
              <a:avLst/>
            </a:prstGeom>
          </p:spPr>
          <p:txBody>
            <a:bodyPr lIns="0" tIns="0" rIns="0" bIns="0" rtlCol="0" anchor="t">
              <a:spAutoFit/>
            </a:bodyPr>
            <a:lstStyle/>
            <a:p>
              <a:pPr algn="l">
                <a:lnSpc>
                  <a:spcPts val="423"/>
                </a:lnSpc>
              </a:pPr>
              <a:r>
                <a:rPr lang="en-US" sz="302" i="1" spc="5">
                  <a:solidFill>
                    <a:srgbClr val="D7C29E"/>
                  </a:solidFill>
                  <a:latin typeface="Montserrat Italics"/>
                  <a:ea typeface="Montserrat Italics"/>
                  <a:cs typeface="Montserrat Italics"/>
                  <a:sym typeface="Montserrat Italics"/>
                </a:rPr>
                <a:t>1830 ft.</a:t>
              </a:r>
            </a:p>
          </p:txBody>
        </p:sp>
        <p:sp>
          <p:nvSpPr>
            <p:cNvPr id="411" name="TextBox 411"/>
            <p:cNvSpPr txBox="1"/>
            <p:nvPr/>
          </p:nvSpPr>
          <p:spPr>
            <a:xfrm rot="-3368040">
              <a:off x="1610147" y="598289"/>
              <a:ext cx="35034" cy="80791"/>
            </a:xfrm>
            <a:prstGeom prst="rect">
              <a:avLst/>
            </a:prstGeom>
          </p:spPr>
          <p:txBody>
            <a:bodyPr lIns="0" tIns="0" rIns="0" bIns="0" rtlCol="0" anchor="t">
              <a:spAutoFit/>
            </a:bodyPr>
            <a:lstStyle/>
            <a:p>
              <a:pPr algn="l">
                <a:lnSpc>
                  <a:spcPts val="424"/>
                </a:lnSpc>
              </a:pPr>
              <a:r>
                <a:rPr lang="en-US" sz="302" i="1" spc="5">
                  <a:solidFill>
                    <a:srgbClr val="D7C29E"/>
                  </a:solidFill>
                  <a:latin typeface="Montserrat Italics"/>
                  <a:ea typeface="Montserrat Italics"/>
                  <a:cs typeface="Montserrat Italics"/>
                  <a:sym typeface="Montserrat Italics"/>
                </a:rPr>
                <a:t>0</a:t>
              </a:r>
            </a:p>
          </p:txBody>
        </p:sp>
        <p:sp>
          <p:nvSpPr>
            <p:cNvPr id="412" name="TextBox 412"/>
            <p:cNvSpPr txBox="1"/>
            <p:nvPr/>
          </p:nvSpPr>
          <p:spPr>
            <a:xfrm rot="-3236580">
              <a:off x="1637270" y="570445"/>
              <a:ext cx="20068" cy="80847"/>
            </a:xfrm>
            <a:prstGeom prst="rect">
              <a:avLst/>
            </a:prstGeom>
          </p:spPr>
          <p:txBody>
            <a:bodyPr lIns="0" tIns="0" rIns="0" bIns="0" rtlCol="0" anchor="t">
              <a:spAutoFit/>
            </a:bodyPr>
            <a:lstStyle/>
            <a:p>
              <a:pPr algn="l">
                <a:lnSpc>
                  <a:spcPts val="424"/>
                </a:lnSpc>
              </a:pPr>
              <a:r>
                <a:rPr lang="en-US" sz="303" i="1" spc="5">
                  <a:solidFill>
                    <a:srgbClr val="D7C29E"/>
                  </a:solidFill>
                  <a:latin typeface="Montserrat Italics"/>
                  <a:ea typeface="Montserrat Italics"/>
                  <a:cs typeface="Montserrat Italics"/>
                  <a:sym typeface="Montserrat Italics"/>
                </a:rPr>
                <a:t>f</a:t>
              </a:r>
            </a:p>
          </p:txBody>
        </p:sp>
        <p:sp>
          <p:nvSpPr>
            <p:cNvPr id="413" name="TextBox 413"/>
            <p:cNvSpPr txBox="1"/>
            <p:nvPr/>
          </p:nvSpPr>
          <p:spPr>
            <a:xfrm rot="-3236580">
              <a:off x="4163749" y="6818165"/>
              <a:ext cx="212798" cy="80948"/>
            </a:xfrm>
            <a:prstGeom prst="rect">
              <a:avLst/>
            </a:prstGeom>
          </p:spPr>
          <p:txBody>
            <a:bodyPr lIns="0" tIns="0" rIns="0" bIns="0" rtlCol="0" anchor="t">
              <a:spAutoFit/>
            </a:bodyPr>
            <a:lstStyle/>
            <a:p>
              <a:pPr algn="l">
                <a:lnSpc>
                  <a:spcPts val="424"/>
                </a:lnSpc>
              </a:pPr>
              <a:r>
                <a:rPr lang="en-US" sz="303" i="1" spc="5">
                  <a:solidFill>
                    <a:srgbClr val="D7C29E"/>
                  </a:solidFill>
                  <a:latin typeface="Montserrat Italics"/>
                  <a:ea typeface="Montserrat Italics"/>
                  <a:cs typeface="Montserrat Italics"/>
                  <a:sym typeface="Montserrat Italics"/>
                </a:rPr>
                <a:t>1980 ft.</a:t>
              </a:r>
            </a:p>
          </p:txBody>
        </p:sp>
        <p:sp>
          <p:nvSpPr>
            <p:cNvPr id="414" name="TextBox 414"/>
            <p:cNvSpPr txBox="1"/>
            <p:nvPr/>
          </p:nvSpPr>
          <p:spPr>
            <a:xfrm rot="-3152400">
              <a:off x="1651599" y="549665"/>
              <a:ext cx="22292" cy="80881"/>
            </a:xfrm>
            <a:prstGeom prst="rect">
              <a:avLst/>
            </a:prstGeom>
          </p:spPr>
          <p:txBody>
            <a:bodyPr lIns="0" tIns="0" rIns="0" bIns="0" rtlCol="0" anchor="t">
              <a:spAutoFit/>
            </a:bodyPr>
            <a:lstStyle/>
            <a:p>
              <a:pPr algn="l">
                <a:lnSpc>
                  <a:spcPts val="424"/>
                </a:lnSpc>
              </a:pPr>
              <a:r>
                <a:rPr lang="en-US" sz="303" i="1" spc="5">
                  <a:solidFill>
                    <a:srgbClr val="D7C29E"/>
                  </a:solidFill>
                  <a:latin typeface="Montserrat Italics"/>
                  <a:ea typeface="Montserrat Italics"/>
                  <a:cs typeface="Montserrat Italics"/>
                  <a:sym typeface="Montserrat Italics"/>
                </a:rPr>
                <a:t>t</a:t>
              </a:r>
            </a:p>
          </p:txBody>
        </p:sp>
        <p:sp>
          <p:nvSpPr>
            <p:cNvPr id="415" name="TextBox 415"/>
            <p:cNvSpPr txBox="1"/>
            <p:nvPr/>
          </p:nvSpPr>
          <p:spPr>
            <a:xfrm rot="-3109560">
              <a:off x="1662809" y="535812"/>
              <a:ext cx="20711" cy="80903"/>
            </a:xfrm>
            <a:prstGeom prst="rect">
              <a:avLst/>
            </a:prstGeom>
          </p:spPr>
          <p:txBody>
            <a:bodyPr lIns="0" tIns="0" rIns="0" bIns="0" rtlCol="0" anchor="t">
              <a:spAutoFit/>
            </a:bodyPr>
            <a:lstStyle/>
            <a:p>
              <a:pPr algn="l">
                <a:lnSpc>
                  <a:spcPts val="424"/>
                </a:lnSpc>
              </a:pPr>
              <a:r>
                <a:rPr lang="en-US" sz="303" i="1" spc="5">
                  <a:solidFill>
                    <a:srgbClr val="D7C29E"/>
                  </a:solidFill>
                  <a:latin typeface="Montserrat Italics"/>
                  <a:ea typeface="Montserrat Italics"/>
                  <a:cs typeface="Montserrat Italics"/>
                  <a:sym typeface="Montserrat Italics"/>
                </a:rPr>
                <a:t>.</a:t>
              </a:r>
            </a:p>
          </p:txBody>
        </p:sp>
        <p:sp>
          <p:nvSpPr>
            <p:cNvPr id="416" name="TextBox 416"/>
            <p:cNvSpPr txBox="1"/>
            <p:nvPr/>
          </p:nvSpPr>
          <p:spPr>
            <a:xfrm rot="-2792700">
              <a:off x="5897881" y="4437724"/>
              <a:ext cx="212172" cy="81043"/>
            </a:xfrm>
            <a:prstGeom prst="rect">
              <a:avLst/>
            </a:prstGeom>
          </p:spPr>
          <p:txBody>
            <a:bodyPr lIns="0" tIns="0" rIns="0" bIns="0" rtlCol="0" anchor="t">
              <a:spAutoFit/>
            </a:bodyPr>
            <a:lstStyle/>
            <a:p>
              <a:pPr algn="l">
                <a:lnSpc>
                  <a:spcPts val="425"/>
                </a:lnSpc>
              </a:pPr>
              <a:r>
                <a:rPr lang="en-US" sz="304" i="1" spc="5">
                  <a:solidFill>
                    <a:srgbClr val="D7C29E"/>
                  </a:solidFill>
                  <a:latin typeface="Montserrat Italics"/>
                  <a:ea typeface="Montserrat Italics"/>
                  <a:cs typeface="Montserrat Italics"/>
                  <a:sym typeface="Montserrat Italics"/>
                </a:rPr>
                <a:t>1710 ft.</a:t>
              </a:r>
            </a:p>
          </p:txBody>
        </p:sp>
        <p:sp>
          <p:nvSpPr>
            <p:cNvPr id="417" name="TextBox 417"/>
            <p:cNvSpPr txBox="1"/>
            <p:nvPr/>
          </p:nvSpPr>
          <p:spPr>
            <a:xfrm rot="1135440">
              <a:off x="988134" y="8984986"/>
              <a:ext cx="34442" cy="81887"/>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0</a:t>
              </a:r>
            </a:p>
          </p:txBody>
        </p:sp>
        <p:sp>
          <p:nvSpPr>
            <p:cNvPr id="418" name="TextBox 418"/>
            <p:cNvSpPr txBox="1"/>
            <p:nvPr/>
          </p:nvSpPr>
          <p:spPr>
            <a:xfrm rot="1135440">
              <a:off x="6785190" y="6576318"/>
              <a:ext cx="34056" cy="81680"/>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1</a:t>
              </a:r>
            </a:p>
          </p:txBody>
        </p:sp>
        <p:sp>
          <p:nvSpPr>
            <p:cNvPr id="419" name="TextBox 419"/>
            <p:cNvSpPr txBox="1"/>
            <p:nvPr/>
          </p:nvSpPr>
          <p:spPr>
            <a:xfrm rot="1158180">
              <a:off x="6527806" y="1768335"/>
              <a:ext cx="208914" cy="83468"/>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1500 ft.</a:t>
              </a:r>
            </a:p>
          </p:txBody>
        </p:sp>
        <p:sp>
          <p:nvSpPr>
            <p:cNvPr id="420" name="TextBox 420"/>
            <p:cNvSpPr txBox="1"/>
            <p:nvPr/>
          </p:nvSpPr>
          <p:spPr>
            <a:xfrm rot="1158180">
              <a:off x="6809068" y="6588639"/>
              <a:ext cx="60031" cy="82060"/>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59</a:t>
              </a:r>
            </a:p>
          </p:txBody>
        </p:sp>
        <p:sp>
          <p:nvSpPr>
            <p:cNvPr id="421" name="TextBox 421"/>
            <p:cNvSpPr txBox="1"/>
            <p:nvPr/>
          </p:nvSpPr>
          <p:spPr>
            <a:xfrm rot="1203840">
              <a:off x="1027366" y="8996629"/>
              <a:ext cx="18565" cy="81881"/>
            </a:xfrm>
            <a:prstGeom prst="rect">
              <a:avLst/>
            </a:prstGeom>
          </p:spPr>
          <p:txBody>
            <a:bodyPr lIns="0" tIns="0" rIns="0" bIns="0" rtlCol="0" anchor="t">
              <a:spAutoFit/>
            </a:bodyPr>
            <a:lstStyle/>
            <a:p>
              <a:pPr algn="l">
                <a:lnSpc>
                  <a:spcPts val="429"/>
                </a:lnSpc>
              </a:pPr>
              <a:r>
                <a:rPr lang="en-US" sz="307" i="1" spc="5">
                  <a:solidFill>
                    <a:srgbClr val="D7C29E"/>
                  </a:solidFill>
                  <a:latin typeface="Montserrat Italics"/>
                  <a:ea typeface="Montserrat Italics"/>
                  <a:cs typeface="Montserrat Italics"/>
                  <a:sym typeface="Montserrat Italics"/>
                </a:rPr>
                <a:t>f</a:t>
              </a:r>
            </a:p>
          </p:txBody>
        </p:sp>
        <p:sp>
          <p:nvSpPr>
            <p:cNvPr id="422" name="TextBox 422"/>
            <p:cNvSpPr txBox="1"/>
            <p:nvPr/>
          </p:nvSpPr>
          <p:spPr>
            <a:xfrm rot="1203840">
              <a:off x="6857912" y="6606581"/>
              <a:ext cx="59953" cy="81842"/>
            </a:xfrm>
            <a:prstGeom prst="rect">
              <a:avLst/>
            </a:prstGeom>
          </p:spPr>
          <p:txBody>
            <a:bodyPr lIns="0" tIns="0" rIns="0" bIns="0" rtlCol="0" anchor="t">
              <a:spAutoFit/>
            </a:bodyPr>
            <a:lstStyle/>
            <a:p>
              <a:pPr algn="l">
                <a:lnSpc>
                  <a:spcPts val="430"/>
                </a:lnSpc>
              </a:pPr>
              <a:r>
                <a:rPr lang="en-US" sz="307" i="1" spc="47">
                  <a:solidFill>
                    <a:srgbClr val="D7C29E"/>
                  </a:solidFill>
                  <a:latin typeface="Montserrat Italics"/>
                  <a:ea typeface="Montserrat Italics"/>
                  <a:cs typeface="Montserrat Italics"/>
                  <a:sym typeface="Montserrat Italics"/>
                </a:rPr>
                <a:t>0f</a:t>
              </a:r>
            </a:p>
          </p:txBody>
        </p:sp>
        <p:sp>
          <p:nvSpPr>
            <p:cNvPr id="423" name="TextBox 423"/>
            <p:cNvSpPr txBox="1"/>
            <p:nvPr/>
          </p:nvSpPr>
          <p:spPr>
            <a:xfrm rot="1260180">
              <a:off x="6919107" y="6625341"/>
              <a:ext cx="37929" cy="81954"/>
            </a:xfrm>
            <a:prstGeom prst="rect">
              <a:avLst/>
            </a:prstGeom>
          </p:spPr>
          <p:txBody>
            <a:bodyPr lIns="0" tIns="0" rIns="0" bIns="0" rtlCol="0" anchor="t">
              <a:spAutoFit/>
            </a:bodyPr>
            <a:lstStyle/>
            <a:p>
              <a:pPr algn="l">
                <a:lnSpc>
                  <a:spcPts val="429"/>
                </a:lnSpc>
              </a:pPr>
              <a:r>
                <a:rPr lang="en-US" sz="307" i="1" spc="5">
                  <a:solidFill>
                    <a:srgbClr val="D7C29E"/>
                  </a:solidFill>
                  <a:latin typeface="Montserrat Italics"/>
                  <a:ea typeface="Montserrat Italics"/>
                  <a:cs typeface="Montserrat Italics"/>
                  <a:sym typeface="Montserrat Italics"/>
                </a:rPr>
                <a:t>t.</a:t>
              </a:r>
            </a:p>
          </p:txBody>
        </p:sp>
        <p:sp>
          <p:nvSpPr>
            <p:cNvPr id="424" name="TextBox 424"/>
            <p:cNvSpPr txBox="1"/>
            <p:nvPr/>
          </p:nvSpPr>
          <p:spPr>
            <a:xfrm rot="-4080960">
              <a:off x="8399093" y="7962153"/>
              <a:ext cx="19761" cy="80529"/>
            </a:xfrm>
            <a:prstGeom prst="rect">
              <a:avLst/>
            </a:prstGeom>
          </p:spPr>
          <p:txBody>
            <a:bodyPr lIns="0" tIns="0" rIns="0" bIns="0" rtlCol="0" anchor="t">
              <a:spAutoFit/>
            </a:bodyPr>
            <a:lstStyle/>
            <a:p>
              <a:pPr algn="l">
                <a:lnSpc>
                  <a:spcPts val="422"/>
                </a:lnSpc>
              </a:pPr>
              <a:r>
                <a:rPr lang="en-US" sz="301" i="1" spc="5">
                  <a:solidFill>
                    <a:srgbClr val="D7C29E"/>
                  </a:solidFill>
                  <a:latin typeface="Montserrat Italics"/>
                  <a:ea typeface="Montserrat Italics"/>
                  <a:cs typeface="Montserrat Italics"/>
                  <a:sym typeface="Montserrat Italics"/>
                </a:rPr>
                <a:t>f</a:t>
              </a:r>
            </a:p>
          </p:txBody>
        </p:sp>
        <p:sp>
          <p:nvSpPr>
            <p:cNvPr id="425" name="TextBox 425"/>
            <p:cNvSpPr txBox="1"/>
            <p:nvPr/>
          </p:nvSpPr>
          <p:spPr>
            <a:xfrm rot="-4159320">
              <a:off x="8402071" y="7930283"/>
              <a:ext cx="38119" cy="81211"/>
            </a:xfrm>
            <a:prstGeom prst="rect">
              <a:avLst/>
            </a:prstGeom>
          </p:spPr>
          <p:txBody>
            <a:bodyPr lIns="0" tIns="0" rIns="0" bIns="0" rtlCol="0" anchor="t">
              <a:spAutoFit/>
            </a:bodyPr>
            <a:lstStyle/>
            <a:p>
              <a:pPr algn="l">
                <a:lnSpc>
                  <a:spcPts val="422"/>
                </a:lnSpc>
              </a:pPr>
              <a:r>
                <a:rPr lang="en-US" sz="301" i="1" spc="5">
                  <a:solidFill>
                    <a:srgbClr val="D7C29E"/>
                  </a:solidFill>
                  <a:latin typeface="Montserrat Italics"/>
                  <a:ea typeface="Montserrat Italics"/>
                  <a:cs typeface="Montserrat Italics"/>
                  <a:sym typeface="Montserrat Italics"/>
                </a:rPr>
                <a:t>t.</a:t>
              </a:r>
            </a:p>
          </p:txBody>
        </p:sp>
        <p:sp>
          <p:nvSpPr>
            <p:cNvPr id="426" name="TextBox 426"/>
            <p:cNvSpPr txBox="1"/>
            <p:nvPr/>
          </p:nvSpPr>
          <p:spPr>
            <a:xfrm rot="850500">
              <a:off x="913191" y="8962989"/>
              <a:ext cx="33799" cy="81753"/>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1</a:t>
              </a:r>
            </a:p>
          </p:txBody>
        </p:sp>
        <p:sp>
          <p:nvSpPr>
            <p:cNvPr id="427" name="TextBox 427"/>
            <p:cNvSpPr txBox="1"/>
            <p:nvPr/>
          </p:nvSpPr>
          <p:spPr>
            <a:xfrm rot="1330800">
              <a:off x="1049019" y="9008692"/>
              <a:ext cx="37957" cy="81853"/>
            </a:xfrm>
            <a:prstGeom prst="rect">
              <a:avLst/>
            </a:prstGeom>
          </p:spPr>
          <p:txBody>
            <a:bodyPr lIns="0" tIns="0" rIns="0" bIns="0" rtlCol="0" anchor="t">
              <a:spAutoFit/>
            </a:bodyPr>
            <a:lstStyle/>
            <a:p>
              <a:pPr algn="l">
                <a:lnSpc>
                  <a:spcPts val="429"/>
                </a:lnSpc>
              </a:pPr>
              <a:r>
                <a:rPr lang="en-US" sz="307" i="1" spc="5">
                  <a:solidFill>
                    <a:srgbClr val="D7C29E"/>
                  </a:solidFill>
                  <a:latin typeface="Montserrat Italics"/>
                  <a:ea typeface="Montserrat Italics"/>
                  <a:cs typeface="Montserrat Italics"/>
                  <a:sym typeface="Montserrat Italics"/>
                </a:rPr>
                <a:t>t.</a:t>
              </a:r>
            </a:p>
          </p:txBody>
        </p:sp>
        <p:sp>
          <p:nvSpPr>
            <p:cNvPr id="428" name="TextBox 428"/>
            <p:cNvSpPr txBox="1"/>
            <p:nvPr/>
          </p:nvSpPr>
          <p:spPr>
            <a:xfrm rot="-4929240">
              <a:off x="2175229" y="5856561"/>
              <a:ext cx="34252" cy="80344"/>
            </a:xfrm>
            <a:prstGeom prst="rect">
              <a:avLst/>
            </a:prstGeom>
          </p:spPr>
          <p:txBody>
            <a:bodyPr lIns="0" tIns="0" rIns="0" bIns="0" rtlCol="0" anchor="t">
              <a:spAutoFit/>
            </a:bodyPr>
            <a:lstStyle/>
            <a:p>
              <a:pPr algn="l">
                <a:lnSpc>
                  <a:spcPts val="420"/>
                </a:lnSpc>
              </a:pPr>
              <a:r>
                <a:rPr lang="en-US" sz="300" i="1" spc="5">
                  <a:solidFill>
                    <a:srgbClr val="D7C29E"/>
                  </a:solidFill>
                  <a:latin typeface="Montserrat Italics"/>
                  <a:ea typeface="Montserrat Italics"/>
                  <a:cs typeface="Montserrat Italics"/>
                  <a:sym typeface="Montserrat Italics"/>
                </a:rPr>
                <a:t>1</a:t>
              </a:r>
            </a:p>
          </p:txBody>
        </p:sp>
        <p:sp>
          <p:nvSpPr>
            <p:cNvPr id="429" name="TextBox 429"/>
            <p:cNvSpPr txBox="1"/>
            <p:nvPr/>
          </p:nvSpPr>
          <p:spPr>
            <a:xfrm rot="-4929240">
              <a:off x="6209520" y="5133676"/>
              <a:ext cx="88488" cy="80735"/>
            </a:xfrm>
            <a:prstGeom prst="rect">
              <a:avLst/>
            </a:prstGeom>
          </p:spPr>
          <p:txBody>
            <a:bodyPr lIns="0" tIns="0" rIns="0" bIns="0" rtlCol="0" anchor="t">
              <a:spAutoFit/>
            </a:bodyPr>
            <a:lstStyle/>
            <a:p>
              <a:pPr algn="l">
                <a:lnSpc>
                  <a:spcPts val="420"/>
                </a:lnSpc>
              </a:pPr>
              <a:r>
                <a:rPr lang="en-US" sz="300" i="1" spc="5">
                  <a:solidFill>
                    <a:srgbClr val="D7C29E"/>
                  </a:solidFill>
                  <a:latin typeface="Montserrat Italics"/>
                  <a:ea typeface="Montserrat Italics"/>
                  <a:cs typeface="Montserrat Italics"/>
                  <a:sym typeface="Montserrat Italics"/>
                </a:rPr>
                <a:t>183</a:t>
              </a:r>
            </a:p>
          </p:txBody>
        </p:sp>
        <p:sp>
          <p:nvSpPr>
            <p:cNvPr id="430" name="TextBox 430"/>
            <p:cNvSpPr txBox="1"/>
            <p:nvPr/>
          </p:nvSpPr>
          <p:spPr>
            <a:xfrm rot="-5013240">
              <a:off x="2178609" y="5830403"/>
              <a:ext cx="34179" cy="80333"/>
            </a:xfrm>
            <a:prstGeom prst="rect">
              <a:avLst/>
            </a:prstGeom>
          </p:spPr>
          <p:txBody>
            <a:bodyPr lIns="0" tIns="0" rIns="0" bIns="0" rtlCol="0" anchor="t">
              <a:spAutoFit/>
            </a:bodyPr>
            <a:lstStyle/>
            <a:p>
              <a:pPr algn="l">
                <a:lnSpc>
                  <a:spcPts val="420"/>
                </a:lnSpc>
              </a:pPr>
              <a:r>
                <a:rPr lang="en-US" sz="300" i="1" spc="5">
                  <a:solidFill>
                    <a:srgbClr val="D7C29E"/>
                  </a:solidFill>
                  <a:latin typeface="Montserrat Italics"/>
                  <a:ea typeface="Montserrat Italics"/>
                  <a:cs typeface="Montserrat Italics"/>
                  <a:sym typeface="Montserrat Italics"/>
                </a:rPr>
                <a:t>3</a:t>
              </a:r>
            </a:p>
          </p:txBody>
        </p:sp>
        <p:sp>
          <p:nvSpPr>
            <p:cNvPr id="431" name="TextBox 431"/>
            <p:cNvSpPr txBox="1"/>
            <p:nvPr/>
          </p:nvSpPr>
          <p:spPr>
            <a:xfrm rot="-5097780">
              <a:off x="2181012" y="5804387"/>
              <a:ext cx="34106" cy="80328"/>
            </a:xfrm>
            <a:prstGeom prst="rect">
              <a:avLst/>
            </a:prstGeom>
          </p:spPr>
          <p:txBody>
            <a:bodyPr lIns="0" tIns="0" rIns="0" bIns="0" rtlCol="0" anchor="t">
              <a:spAutoFit/>
            </a:bodyPr>
            <a:lstStyle/>
            <a:p>
              <a:pPr algn="l">
                <a:lnSpc>
                  <a:spcPts val="420"/>
                </a:lnSpc>
              </a:pPr>
              <a:r>
                <a:rPr lang="en-US" sz="300" i="1" spc="5">
                  <a:solidFill>
                    <a:srgbClr val="D7C29E"/>
                  </a:solidFill>
                  <a:latin typeface="Montserrat Italics"/>
                  <a:ea typeface="Montserrat Italics"/>
                  <a:cs typeface="Montserrat Italics"/>
                  <a:sym typeface="Montserrat Italics"/>
                </a:rPr>
                <a:t>8</a:t>
              </a:r>
            </a:p>
          </p:txBody>
        </p:sp>
        <p:sp>
          <p:nvSpPr>
            <p:cNvPr id="432" name="TextBox 432"/>
            <p:cNvSpPr txBox="1"/>
            <p:nvPr/>
          </p:nvSpPr>
          <p:spPr>
            <a:xfrm rot="-5182440">
              <a:off x="2183481" y="5777830"/>
              <a:ext cx="34034" cy="80322"/>
            </a:xfrm>
            <a:prstGeom prst="rect">
              <a:avLst/>
            </a:prstGeom>
          </p:spPr>
          <p:txBody>
            <a:bodyPr lIns="0" tIns="0" rIns="0" bIns="0" rtlCol="0" anchor="t">
              <a:spAutoFit/>
            </a:bodyPr>
            <a:lstStyle/>
            <a:p>
              <a:pPr algn="l">
                <a:lnSpc>
                  <a:spcPts val="420"/>
                </a:lnSpc>
              </a:pPr>
              <a:r>
                <a:rPr lang="en-US" sz="300" i="1" spc="5">
                  <a:solidFill>
                    <a:srgbClr val="D7C29E"/>
                  </a:solidFill>
                  <a:latin typeface="Montserrat Italics"/>
                  <a:ea typeface="Montserrat Italics"/>
                  <a:cs typeface="Montserrat Italics"/>
                  <a:sym typeface="Montserrat Italics"/>
                </a:rPr>
                <a:t>0</a:t>
              </a:r>
            </a:p>
          </p:txBody>
        </p:sp>
        <p:sp>
          <p:nvSpPr>
            <p:cNvPr id="433" name="TextBox 433"/>
            <p:cNvSpPr txBox="1"/>
            <p:nvPr/>
          </p:nvSpPr>
          <p:spPr>
            <a:xfrm rot="-5309580">
              <a:off x="2192445" y="5744445"/>
              <a:ext cx="18811" cy="80316"/>
            </a:xfrm>
            <a:prstGeom prst="rect">
              <a:avLst/>
            </a:prstGeom>
          </p:spPr>
          <p:txBody>
            <a:bodyPr lIns="0" tIns="0" rIns="0" bIns="0" rtlCol="0" anchor="t">
              <a:spAutoFit/>
            </a:bodyPr>
            <a:lstStyle/>
            <a:p>
              <a:pPr algn="l">
                <a:lnSpc>
                  <a:spcPts val="420"/>
                </a:lnSpc>
              </a:pPr>
              <a:r>
                <a:rPr lang="en-US" sz="300" i="1" spc="5">
                  <a:solidFill>
                    <a:srgbClr val="D7C29E"/>
                  </a:solidFill>
                  <a:latin typeface="Montserrat Italics"/>
                  <a:ea typeface="Montserrat Italics"/>
                  <a:cs typeface="Montserrat Italics"/>
                  <a:sym typeface="Montserrat Italics"/>
                </a:rPr>
                <a:t>f</a:t>
              </a:r>
            </a:p>
          </p:txBody>
        </p:sp>
        <p:sp>
          <p:nvSpPr>
            <p:cNvPr id="434" name="TextBox 434"/>
            <p:cNvSpPr txBox="1"/>
            <p:nvPr/>
          </p:nvSpPr>
          <p:spPr>
            <a:xfrm rot="-5390820">
              <a:off x="2191185" y="5719354"/>
              <a:ext cx="20968" cy="80316"/>
            </a:xfrm>
            <a:prstGeom prst="rect">
              <a:avLst/>
            </a:prstGeom>
          </p:spPr>
          <p:txBody>
            <a:bodyPr lIns="0" tIns="0" rIns="0" bIns="0" rtlCol="0" anchor="t">
              <a:spAutoFit/>
            </a:bodyPr>
            <a:lstStyle/>
            <a:p>
              <a:pPr algn="l">
                <a:lnSpc>
                  <a:spcPts val="420"/>
                </a:lnSpc>
              </a:pPr>
              <a:r>
                <a:rPr lang="en-US" sz="300" i="1" spc="5">
                  <a:solidFill>
                    <a:srgbClr val="D7C29E"/>
                  </a:solidFill>
                  <a:latin typeface="Montserrat Italics"/>
                  <a:ea typeface="Montserrat Italics"/>
                  <a:cs typeface="Montserrat Italics"/>
                  <a:sym typeface="Montserrat Italics"/>
                </a:rPr>
                <a:t>t</a:t>
              </a:r>
            </a:p>
          </p:txBody>
        </p:sp>
        <p:sp>
          <p:nvSpPr>
            <p:cNvPr id="435" name="TextBox 435"/>
            <p:cNvSpPr txBox="1"/>
            <p:nvPr/>
          </p:nvSpPr>
          <p:spPr>
            <a:xfrm rot="-5432040">
              <a:off x="2192073" y="5701847"/>
              <a:ext cx="19392" cy="80316"/>
            </a:xfrm>
            <a:prstGeom prst="rect">
              <a:avLst/>
            </a:prstGeom>
          </p:spPr>
          <p:txBody>
            <a:bodyPr lIns="0" tIns="0" rIns="0" bIns="0" rtlCol="0" anchor="t">
              <a:spAutoFit/>
            </a:bodyPr>
            <a:lstStyle/>
            <a:p>
              <a:pPr algn="l">
                <a:lnSpc>
                  <a:spcPts val="420"/>
                </a:lnSpc>
              </a:pPr>
              <a:r>
                <a:rPr lang="en-US" sz="300" i="1" spc="5">
                  <a:solidFill>
                    <a:srgbClr val="D7C29E"/>
                  </a:solidFill>
                  <a:latin typeface="Montserrat Italics"/>
                  <a:ea typeface="Montserrat Italics"/>
                  <a:cs typeface="Montserrat Italics"/>
                  <a:sym typeface="Montserrat Italics"/>
                </a:rPr>
                <a:t>.</a:t>
              </a:r>
            </a:p>
          </p:txBody>
        </p:sp>
        <p:sp>
          <p:nvSpPr>
            <p:cNvPr id="436" name="TextBox 436"/>
            <p:cNvSpPr txBox="1"/>
            <p:nvPr/>
          </p:nvSpPr>
          <p:spPr>
            <a:xfrm rot="-4903200">
              <a:off x="6232186" y="5067990"/>
              <a:ext cx="61143" cy="80674"/>
            </a:xfrm>
            <a:prstGeom prst="rect">
              <a:avLst/>
            </a:prstGeom>
          </p:spPr>
          <p:txBody>
            <a:bodyPr lIns="0" tIns="0" rIns="0" bIns="0" rtlCol="0" anchor="t">
              <a:spAutoFit/>
            </a:bodyPr>
            <a:lstStyle/>
            <a:p>
              <a:pPr algn="l">
                <a:lnSpc>
                  <a:spcPts val="421"/>
                </a:lnSpc>
              </a:pPr>
              <a:r>
                <a:rPr lang="en-US" sz="300" i="1" spc="46">
                  <a:solidFill>
                    <a:srgbClr val="D7C29E"/>
                  </a:solidFill>
                  <a:latin typeface="Montserrat Italics"/>
                  <a:ea typeface="Montserrat Italics"/>
                  <a:cs typeface="Montserrat Italics"/>
                  <a:sym typeface="Montserrat Italics"/>
                </a:rPr>
                <a:t>0f</a:t>
              </a:r>
            </a:p>
          </p:txBody>
        </p:sp>
        <p:sp>
          <p:nvSpPr>
            <p:cNvPr id="437" name="TextBox 437"/>
            <p:cNvSpPr txBox="1"/>
            <p:nvPr/>
          </p:nvSpPr>
          <p:spPr>
            <a:xfrm rot="-4847820">
              <a:off x="6251759" y="5013938"/>
              <a:ext cx="38739" cy="80523"/>
            </a:xfrm>
            <a:prstGeom prst="rect">
              <a:avLst/>
            </a:prstGeom>
          </p:spPr>
          <p:txBody>
            <a:bodyPr lIns="0" tIns="0" rIns="0" bIns="0" rtlCol="0" anchor="t">
              <a:spAutoFit/>
            </a:bodyPr>
            <a:lstStyle/>
            <a:p>
              <a:pPr algn="l">
                <a:lnSpc>
                  <a:spcPts val="421"/>
                </a:lnSpc>
              </a:pPr>
              <a:r>
                <a:rPr lang="en-US" sz="300" i="1" spc="5">
                  <a:solidFill>
                    <a:srgbClr val="D7C29E"/>
                  </a:solidFill>
                  <a:latin typeface="Montserrat Italics"/>
                  <a:ea typeface="Montserrat Italics"/>
                  <a:cs typeface="Montserrat Italics"/>
                  <a:sym typeface="Montserrat Italics"/>
                </a:rPr>
                <a:t>t.</a:t>
              </a:r>
            </a:p>
          </p:txBody>
        </p:sp>
        <p:sp>
          <p:nvSpPr>
            <p:cNvPr id="438" name="TextBox 438"/>
            <p:cNvSpPr txBox="1"/>
            <p:nvPr/>
          </p:nvSpPr>
          <p:spPr>
            <a:xfrm rot="4309380">
              <a:off x="5118942" y="6422751"/>
              <a:ext cx="213519" cy="80467"/>
            </a:xfrm>
            <a:prstGeom prst="rect">
              <a:avLst/>
            </a:prstGeom>
          </p:spPr>
          <p:txBody>
            <a:bodyPr lIns="0" tIns="0" rIns="0" bIns="0" rtlCol="0" anchor="t">
              <a:spAutoFit/>
            </a:bodyPr>
            <a:lstStyle/>
            <a:p>
              <a:pPr algn="l">
                <a:lnSpc>
                  <a:spcPts val="421"/>
                </a:lnSpc>
              </a:pPr>
              <a:r>
                <a:rPr lang="en-US" sz="301" i="1" spc="5">
                  <a:solidFill>
                    <a:srgbClr val="D7C29E"/>
                  </a:solidFill>
                  <a:latin typeface="Montserrat Italics"/>
                  <a:ea typeface="Montserrat Italics"/>
                  <a:cs typeface="Montserrat Italics"/>
                  <a:sym typeface="Montserrat Italics"/>
                </a:rPr>
                <a:t>1740 ft.</a:t>
              </a:r>
            </a:p>
          </p:txBody>
        </p:sp>
        <p:sp>
          <p:nvSpPr>
            <p:cNvPr id="439" name="TextBox 439"/>
            <p:cNvSpPr txBox="1"/>
            <p:nvPr/>
          </p:nvSpPr>
          <p:spPr>
            <a:xfrm rot="5100660">
              <a:off x="5185079" y="6086719"/>
              <a:ext cx="213334" cy="80328"/>
            </a:xfrm>
            <a:prstGeom prst="rect">
              <a:avLst/>
            </a:prstGeom>
          </p:spPr>
          <p:txBody>
            <a:bodyPr lIns="0" tIns="0" rIns="0" bIns="0" rtlCol="0" anchor="t">
              <a:spAutoFit/>
            </a:bodyPr>
            <a:lstStyle/>
            <a:p>
              <a:pPr algn="l">
                <a:lnSpc>
                  <a:spcPts val="420"/>
                </a:lnSpc>
              </a:pPr>
              <a:r>
                <a:rPr lang="en-US" sz="300" i="1" spc="5">
                  <a:solidFill>
                    <a:srgbClr val="D7C29E"/>
                  </a:solidFill>
                  <a:latin typeface="Montserrat Italics"/>
                  <a:ea typeface="Montserrat Italics"/>
                  <a:cs typeface="Montserrat Italics"/>
                  <a:sym typeface="Montserrat Italics"/>
                </a:rPr>
                <a:t>1710 ft.</a:t>
              </a:r>
            </a:p>
          </p:txBody>
        </p:sp>
        <p:sp>
          <p:nvSpPr>
            <p:cNvPr id="440" name="TextBox 440"/>
            <p:cNvSpPr txBox="1"/>
            <p:nvPr/>
          </p:nvSpPr>
          <p:spPr>
            <a:xfrm rot="-1605300">
              <a:off x="2770000" y="7959125"/>
              <a:ext cx="34431" cy="81535"/>
            </a:xfrm>
            <a:prstGeom prst="rect">
              <a:avLst/>
            </a:prstGeom>
          </p:spPr>
          <p:txBody>
            <a:bodyPr lIns="0" tIns="0" rIns="0" bIns="0" rtlCol="0" anchor="t">
              <a:spAutoFit/>
            </a:bodyPr>
            <a:lstStyle/>
            <a:p>
              <a:pPr algn="l">
                <a:lnSpc>
                  <a:spcPts val="429"/>
                </a:lnSpc>
              </a:pPr>
              <a:r>
                <a:rPr lang="en-US" sz="306" i="1" spc="5">
                  <a:solidFill>
                    <a:srgbClr val="D7C29E"/>
                  </a:solidFill>
                  <a:latin typeface="Montserrat Italics"/>
                  <a:ea typeface="Montserrat Italics"/>
                  <a:cs typeface="Montserrat Italics"/>
                  <a:sym typeface="Montserrat Italics"/>
                </a:rPr>
                <a:t>1</a:t>
              </a:r>
            </a:p>
          </p:txBody>
        </p:sp>
        <p:sp>
          <p:nvSpPr>
            <p:cNvPr id="441" name="TextBox 441"/>
            <p:cNvSpPr txBox="1"/>
            <p:nvPr/>
          </p:nvSpPr>
          <p:spPr>
            <a:xfrm rot="-1679940">
              <a:off x="2792181" y="7946869"/>
              <a:ext cx="34481" cy="81507"/>
            </a:xfrm>
            <a:prstGeom prst="rect">
              <a:avLst/>
            </a:prstGeom>
          </p:spPr>
          <p:txBody>
            <a:bodyPr lIns="0" tIns="0" rIns="0" bIns="0" rtlCol="0" anchor="t">
              <a:spAutoFit/>
            </a:bodyPr>
            <a:lstStyle/>
            <a:p>
              <a:pPr algn="l">
                <a:lnSpc>
                  <a:spcPts val="429"/>
                </a:lnSpc>
              </a:pPr>
              <a:r>
                <a:rPr lang="en-US" sz="306" i="1" spc="5">
                  <a:solidFill>
                    <a:srgbClr val="D7C29E"/>
                  </a:solidFill>
                  <a:latin typeface="Montserrat Italics"/>
                  <a:ea typeface="Montserrat Italics"/>
                  <a:cs typeface="Montserrat Italics"/>
                  <a:sym typeface="Montserrat Italics"/>
                </a:rPr>
                <a:t>8</a:t>
              </a:r>
            </a:p>
          </p:txBody>
        </p:sp>
        <p:sp>
          <p:nvSpPr>
            <p:cNvPr id="442" name="TextBox 442"/>
            <p:cNvSpPr txBox="1"/>
            <p:nvPr/>
          </p:nvSpPr>
          <p:spPr>
            <a:xfrm rot="-1755120">
              <a:off x="2815420" y="7934775"/>
              <a:ext cx="34537" cy="81479"/>
            </a:xfrm>
            <a:prstGeom prst="rect">
              <a:avLst/>
            </a:prstGeom>
          </p:spPr>
          <p:txBody>
            <a:bodyPr lIns="0" tIns="0" rIns="0" bIns="0" rtlCol="0" anchor="t">
              <a:spAutoFit/>
            </a:bodyPr>
            <a:lstStyle/>
            <a:p>
              <a:pPr algn="l">
                <a:lnSpc>
                  <a:spcPts val="428"/>
                </a:lnSpc>
              </a:pPr>
              <a:r>
                <a:rPr lang="en-US" sz="306" i="1" spc="5">
                  <a:solidFill>
                    <a:srgbClr val="D7C29E"/>
                  </a:solidFill>
                  <a:latin typeface="Montserrat Italics"/>
                  <a:ea typeface="Montserrat Italics"/>
                  <a:cs typeface="Montserrat Italics"/>
                  <a:sym typeface="Montserrat Italics"/>
                </a:rPr>
                <a:t>6</a:t>
              </a:r>
            </a:p>
          </p:txBody>
        </p:sp>
        <p:sp>
          <p:nvSpPr>
            <p:cNvPr id="443" name="TextBox 443"/>
            <p:cNvSpPr txBox="1"/>
            <p:nvPr/>
          </p:nvSpPr>
          <p:spPr>
            <a:xfrm rot="-1830240">
              <a:off x="2837710" y="7921835"/>
              <a:ext cx="34587" cy="81451"/>
            </a:xfrm>
            <a:prstGeom prst="rect">
              <a:avLst/>
            </a:prstGeom>
          </p:spPr>
          <p:txBody>
            <a:bodyPr lIns="0" tIns="0" rIns="0" bIns="0" rtlCol="0" anchor="t">
              <a:spAutoFit/>
            </a:bodyPr>
            <a:lstStyle/>
            <a:p>
              <a:pPr algn="l">
                <a:lnSpc>
                  <a:spcPts val="428"/>
                </a:lnSpc>
              </a:pPr>
              <a:r>
                <a:rPr lang="en-US" sz="306" i="1" spc="5">
                  <a:solidFill>
                    <a:srgbClr val="D7C29E"/>
                  </a:solidFill>
                  <a:latin typeface="Montserrat Italics"/>
                  <a:ea typeface="Montserrat Italics"/>
                  <a:cs typeface="Montserrat Italics"/>
                  <a:sym typeface="Montserrat Italics"/>
                </a:rPr>
                <a:t>0</a:t>
              </a:r>
            </a:p>
          </p:txBody>
        </p:sp>
        <p:sp>
          <p:nvSpPr>
            <p:cNvPr id="444" name="TextBox 444"/>
            <p:cNvSpPr txBox="1"/>
            <p:nvPr/>
          </p:nvSpPr>
          <p:spPr>
            <a:xfrm rot="-2015340">
              <a:off x="2893109" y="7891085"/>
              <a:ext cx="22046" cy="81378"/>
            </a:xfrm>
            <a:prstGeom prst="rect">
              <a:avLst/>
            </a:prstGeom>
          </p:spPr>
          <p:txBody>
            <a:bodyPr lIns="0" tIns="0" rIns="0" bIns="0" rtlCol="0" anchor="t">
              <a:spAutoFit/>
            </a:bodyPr>
            <a:lstStyle/>
            <a:p>
              <a:pPr algn="l">
                <a:lnSpc>
                  <a:spcPts val="428"/>
                </a:lnSpc>
              </a:pPr>
              <a:r>
                <a:rPr lang="en-US" sz="305" i="1" spc="5">
                  <a:solidFill>
                    <a:srgbClr val="D7C29E"/>
                  </a:solidFill>
                  <a:latin typeface="Montserrat Italics"/>
                  <a:ea typeface="Montserrat Italics"/>
                  <a:cs typeface="Montserrat Italics"/>
                  <a:sym typeface="Montserrat Italics"/>
                </a:rPr>
                <a:t>t</a:t>
              </a:r>
            </a:p>
          </p:txBody>
        </p:sp>
        <p:sp>
          <p:nvSpPr>
            <p:cNvPr id="445" name="TextBox 445"/>
            <p:cNvSpPr txBox="1"/>
            <p:nvPr/>
          </p:nvSpPr>
          <p:spPr>
            <a:xfrm rot="-2051940">
              <a:off x="2907528" y="7881362"/>
              <a:ext cx="20493" cy="81361"/>
            </a:xfrm>
            <a:prstGeom prst="rect">
              <a:avLst/>
            </a:prstGeom>
          </p:spPr>
          <p:txBody>
            <a:bodyPr lIns="0" tIns="0" rIns="0" bIns="0" rtlCol="0" anchor="t">
              <a:spAutoFit/>
            </a:bodyPr>
            <a:lstStyle/>
            <a:p>
              <a:pPr algn="l">
                <a:lnSpc>
                  <a:spcPts val="428"/>
                </a:lnSpc>
              </a:pPr>
              <a:r>
                <a:rPr lang="en-US" sz="305" i="1" spc="5">
                  <a:solidFill>
                    <a:srgbClr val="D7C29E"/>
                  </a:solidFill>
                  <a:latin typeface="Montserrat Italics"/>
                  <a:ea typeface="Montserrat Italics"/>
                  <a:cs typeface="Montserrat Italics"/>
                  <a:sym typeface="Montserrat Italics"/>
                </a:rPr>
                <a:t>.</a:t>
              </a:r>
            </a:p>
          </p:txBody>
        </p:sp>
        <p:sp>
          <p:nvSpPr>
            <p:cNvPr id="446" name="TextBox 446"/>
            <p:cNvSpPr txBox="1"/>
            <p:nvPr/>
          </p:nvSpPr>
          <p:spPr>
            <a:xfrm rot="-2738340">
              <a:off x="4832293" y="4712238"/>
              <a:ext cx="212093" cy="81065"/>
            </a:xfrm>
            <a:prstGeom prst="rect">
              <a:avLst/>
            </a:prstGeom>
          </p:spPr>
          <p:txBody>
            <a:bodyPr lIns="0" tIns="0" rIns="0" bIns="0" rtlCol="0" anchor="t">
              <a:spAutoFit/>
            </a:bodyPr>
            <a:lstStyle/>
            <a:p>
              <a:pPr algn="l">
                <a:lnSpc>
                  <a:spcPts val="426"/>
                </a:lnSpc>
              </a:pPr>
              <a:r>
                <a:rPr lang="en-US" sz="304" i="1" spc="5">
                  <a:solidFill>
                    <a:srgbClr val="D7C29E"/>
                  </a:solidFill>
                  <a:latin typeface="Montserrat Italics"/>
                  <a:ea typeface="Montserrat Italics"/>
                  <a:cs typeface="Montserrat Italics"/>
                  <a:sym typeface="Montserrat Italics"/>
                </a:rPr>
                <a:t>1590 ft.</a:t>
              </a:r>
            </a:p>
          </p:txBody>
        </p:sp>
        <p:sp>
          <p:nvSpPr>
            <p:cNvPr id="447" name="TextBox 447"/>
            <p:cNvSpPr txBox="1"/>
            <p:nvPr/>
          </p:nvSpPr>
          <p:spPr>
            <a:xfrm rot="2901600">
              <a:off x="4553933" y="6606802"/>
              <a:ext cx="212328" cy="80993"/>
            </a:xfrm>
            <a:prstGeom prst="rect">
              <a:avLst/>
            </a:prstGeom>
          </p:spPr>
          <p:txBody>
            <a:bodyPr lIns="0" tIns="0" rIns="0" bIns="0" rtlCol="0" anchor="t">
              <a:spAutoFit/>
            </a:bodyPr>
            <a:lstStyle/>
            <a:p>
              <a:pPr algn="l">
                <a:lnSpc>
                  <a:spcPts val="425"/>
                </a:lnSpc>
              </a:pPr>
              <a:r>
                <a:rPr lang="en-US" sz="303" i="1" spc="5">
                  <a:solidFill>
                    <a:srgbClr val="D7C29E"/>
                  </a:solidFill>
                  <a:latin typeface="Montserrat Italics"/>
                  <a:ea typeface="Montserrat Italics"/>
                  <a:cs typeface="Montserrat Italics"/>
                  <a:sym typeface="Montserrat Italics"/>
                </a:rPr>
                <a:t>1950 ft.</a:t>
              </a:r>
            </a:p>
          </p:txBody>
        </p:sp>
        <p:sp>
          <p:nvSpPr>
            <p:cNvPr id="448" name="TextBox 448"/>
            <p:cNvSpPr txBox="1"/>
            <p:nvPr/>
          </p:nvSpPr>
          <p:spPr>
            <a:xfrm rot="490320">
              <a:off x="6634047" y="4613986"/>
              <a:ext cx="59092" cy="82155"/>
            </a:xfrm>
            <a:prstGeom prst="rect">
              <a:avLst/>
            </a:prstGeom>
          </p:spPr>
          <p:txBody>
            <a:bodyPr lIns="0" tIns="0" rIns="0" bIns="0" rtlCol="0" anchor="t">
              <a:spAutoFit/>
            </a:bodyPr>
            <a:lstStyle/>
            <a:p>
              <a:pPr algn="l">
                <a:lnSpc>
                  <a:spcPts val="431"/>
                </a:lnSpc>
              </a:pPr>
              <a:r>
                <a:rPr lang="en-US" sz="307" i="1" spc="47">
                  <a:solidFill>
                    <a:srgbClr val="D7C29E"/>
                  </a:solidFill>
                  <a:latin typeface="Montserrat Italics"/>
                  <a:ea typeface="Montserrat Italics"/>
                  <a:cs typeface="Montserrat Italics"/>
                  <a:sym typeface="Montserrat Italics"/>
                </a:rPr>
                <a:t>0f</a:t>
              </a:r>
            </a:p>
          </p:txBody>
        </p:sp>
        <p:sp>
          <p:nvSpPr>
            <p:cNvPr id="449" name="TextBox 449"/>
            <p:cNvSpPr txBox="1"/>
            <p:nvPr/>
          </p:nvSpPr>
          <p:spPr>
            <a:xfrm rot="-884280">
              <a:off x="4163258" y="8105892"/>
              <a:ext cx="209037" cy="81741"/>
            </a:xfrm>
            <a:prstGeom prst="rect">
              <a:avLst/>
            </a:prstGeom>
          </p:spPr>
          <p:txBody>
            <a:bodyPr lIns="0" tIns="0" rIns="0" bIns="0" rtlCol="0" anchor="t">
              <a:spAutoFit/>
            </a:bodyPr>
            <a:lstStyle/>
            <a:p>
              <a:pPr algn="l">
                <a:lnSpc>
                  <a:spcPts val="430"/>
                </a:lnSpc>
              </a:pPr>
              <a:r>
                <a:rPr lang="en-US" sz="307" i="1" spc="5">
                  <a:solidFill>
                    <a:srgbClr val="D7C29E"/>
                  </a:solidFill>
                  <a:latin typeface="Montserrat Italics"/>
                  <a:ea typeface="Montserrat Italics"/>
                  <a:cs typeface="Montserrat Italics"/>
                  <a:sym typeface="Montserrat Italics"/>
                </a:rPr>
                <a:t>1800 ft.</a:t>
              </a:r>
            </a:p>
          </p:txBody>
        </p:sp>
        <p:sp>
          <p:nvSpPr>
            <p:cNvPr id="450" name="TextBox 450"/>
            <p:cNvSpPr txBox="1"/>
            <p:nvPr/>
          </p:nvSpPr>
          <p:spPr>
            <a:xfrm rot="2535180">
              <a:off x="4682649" y="6342317"/>
              <a:ext cx="34939" cy="81155"/>
            </a:xfrm>
            <a:prstGeom prst="rect">
              <a:avLst/>
            </a:prstGeom>
          </p:spPr>
          <p:txBody>
            <a:bodyPr lIns="0" tIns="0" rIns="0" bIns="0" rtlCol="0" anchor="t">
              <a:spAutoFit/>
            </a:bodyPr>
            <a:lstStyle/>
            <a:p>
              <a:pPr algn="l">
                <a:lnSpc>
                  <a:spcPts val="426"/>
                </a:lnSpc>
              </a:pPr>
              <a:r>
                <a:rPr lang="en-US" sz="304" i="1" spc="5">
                  <a:solidFill>
                    <a:srgbClr val="D7C29E"/>
                  </a:solidFill>
                  <a:latin typeface="Montserrat Italics"/>
                  <a:ea typeface="Montserrat Italics"/>
                  <a:cs typeface="Montserrat Italics"/>
                  <a:sym typeface="Montserrat Italics"/>
                </a:rPr>
                <a:t>8</a:t>
              </a:r>
            </a:p>
          </p:txBody>
        </p:sp>
        <p:sp>
          <p:nvSpPr>
            <p:cNvPr id="451" name="TextBox 451"/>
            <p:cNvSpPr txBox="1"/>
            <p:nvPr/>
          </p:nvSpPr>
          <p:spPr>
            <a:xfrm rot="2626560">
              <a:off x="4701907" y="6360528"/>
              <a:ext cx="34973" cy="81116"/>
            </a:xfrm>
            <a:prstGeom prst="rect">
              <a:avLst/>
            </a:prstGeom>
          </p:spPr>
          <p:txBody>
            <a:bodyPr lIns="0" tIns="0" rIns="0" bIns="0" rtlCol="0" anchor="t">
              <a:spAutoFit/>
            </a:bodyPr>
            <a:lstStyle/>
            <a:p>
              <a:pPr algn="l">
                <a:lnSpc>
                  <a:spcPts val="426"/>
                </a:lnSpc>
              </a:pPr>
              <a:r>
                <a:rPr lang="en-US" sz="304" i="1" spc="5">
                  <a:solidFill>
                    <a:srgbClr val="D7C29E"/>
                  </a:solidFill>
                  <a:latin typeface="Montserrat Italics"/>
                  <a:ea typeface="Montserrat Italics"/>
                  <a:cs typeface="Montserrat Italics"/>
                  <a:sym typeface="Montserrat Italics"/>
                </a:rPr>
                <a:t>9</a:t>
              </a:r>
            </a:p>
          </p:txBody>
        </p:sp>
        <p:sp>
          <p:nvSpPr>
            <p:cNvPr id="452" name="TextBox 452"/>
            <p:cNvSpPr txBox="1"/>
            <p:nvPr/>
          </p:nvSpPr>
          <p:spPr>
            <a:xfrm rot="2717880">
              <a:off x="4720708" y="6378869"/>
              <a:ext cx="34995" cy="81076"/>
            </a:xfrm>
            <a:prstGeom prst="rect">
              <a:avLst/>
            </a:prstGeom>
          </p:spPr>
          <p:txBody>
            <a:bodyPr lIns="0" tIns="0" rIns="0" bIns="0" rtlCol="0" anchor="t">
              <a:spAutoFit/>
            </a:bodyPr>
            <a:lstStyle/>
            <a:p>
              <a:pPr algn="l">
                <a:lnSpc>
                  <a:spcPts val="426"/>
                </a:lnSpc>
              </a:pPr>
              <a:r>
                <a:rPr lang="en-US" sz="304" i="1" spc="5">
                  <a:solidFill>
                    <a:srgbClr val="D7C29E"/>
                  </a:solidFill>
                  <a:latin typeface="Montserrat Italics"/>
                  <a:ea typeface="Montserrat Italics"/>
                  <a:cs typeface="Montserrat Italics"/>
                  <a:sym typeface="Montserrat Italics"/>
                </a:rPr>
                <a:t>0</a:t>
              </a:r>
            </a:p>
          </p:txBody>
        </p:sp>
        <p:sp>
          <p:nvSpPr>
            <p:cNvPr id="453" name="TextBox 453"/>
            <p:cNvSpPr txBox="1"/>
            <p:nvPr/>
          </p:nvSpPr>
          <p:spPr>
            <a:xfrm rot="2941680">
              <a:off x="4767436" y="6422713"/>
              <a:ext cx="22298" cy="80976"/>
            </a:xfrm>
            <a:prstGeom prst="rect">
              <a:avLst/>
            </a:prstGeom>
          </p:spPr>
          <p:txBody>
            <a:bodyPr lIns="0" tIns="0" rIns="0" bIns="0" rtlCol="0" anchor="t">
              <a:spAutoFit/>
            </a:bodyPr>
            <a:lstStyle/>
            <a:p>
              <a:pPr algn="l">
                <a:lnSpc>
                  <a:spcPts val="425"/>
                </a:lnSpc>
              </a:pPr>
              <a:r>
                <a:rPr lang="en-US" sz="303" i="1" spc="5">
                  <a:solidFill>
                    <a:srgbClr val="D7C29E"/>
                  </a:solidFill>
                  <a:latin typeface="Montserrat Italics"/>
                  <a:ea typeface="Montserrat Italics"/>
                  <a:cs typeface="Montserrat Italics"/>
                  <a:sym typeface="Montserrat Italics"/>
                </a:rPr>
                <a:t>t</a:t>
              </a:r>
            </a:p>
          </p:txBody>
        </p:sp>
        <p:sp>
          <p:nvSpPr>
            <p:cNvPr id="454" name="TextBox 454"/>
            <p:cNvSpPr txBox="1"/>
            <p:nvPr/>
          </p:nvSpPr>
          <p:spPr>
            <a:xfrm rot="2985720">
              <a:off x="4779608" y="6436060"/>
              <a:ext cx="20716" cy="80953"/>
            </a:xfrm>
            <a:prstGeom prst="rect">
              <a:avLst/>
            </a:prstGeom>
          </p:spPr>
          <p:txBody>
            <a:bodyPr lIns="0" tIns="0" rIns="0" bIns="0" rtlCol="0" anchor="t">
              <a:spAutoFit/>
            </a:bodyPr>
            <a:lstStyle/>
            <a:p>
              <a:pPr algn="l">
                <a:lnSpc>
                  <a:spcPts val="425"/>
                </a:lnSpc>
              </a:pPr>
              <a:r>
                <a:rPr lang="en-US" sz="303" i="1" spc="5">
                  <a:solidFill>
                    <a:srgbClr val="D7C29E"/>
                  </a:solidFill>
                  <a:latin typeface="Montserrat Italics"/>
                  <a:ea typeface="Montserrat Italics"/>
                  <a:cs typeface="Montserrat Italics"/>
                  <a:sym typeface="Montserrat Italics"/>
                </a:rPr>
                <a:t>.</a:t>
              </a:r>
            </a:p>
          </p:txBody>
        </p:sp>
        <p:sp>
          <p:nvSpPr>
            <p:cNvPr id="455" name="TextBox 455"/>
            <p:cNvSpPr txBox="1"/>
            <p:nvPr/>
          </p:nvSpPr>
          <p:spPr>
            <a:xfrm rot="-2271600">
              <a:off x="1696116" y="381317"/>
              <a:ext cx="525886" cy="80638"/>
            </a:xfrm>
            <a:prstGeom prst="rect">
              <a:avLst/>
            </a:prstGeom>
          </p:spPr>
          <p:txBody>
            <a:bodyPr lIns="0" tIns="0" rIns="0" bIns="0" rtlCol="0" anchor="t">
              <a:spAutoFit/>
            </a:bodyPr>
            <a:lstStyle/>
            <a:p>
              <a:pPr algn="l">
                <a:lnSpc>
                  <a:spcPts val="488"/>
                </a:lnSpc>
              </a:pPr>
              <a:r>
                <a:rPr lang="en-US" sz="348" i="1" spc="6">
                  <a:solidFill>
                    <a:srgbClr val="000000"/>
                  </a:solidFill>
                  <a:latin typeface="Montserrat Italics"/>
                  <a:ea typeface="Montserrat Italics"/>
                  <a:cs typeface="Montserrat Italics"/>
                  <a:sym typeface="Montserrat Italics"/>
                </a:rPr>
                <a:t>FORD HILL ROAD</a:t>
              </a:r>
            </a:p>
          </p:txBody>
        </p:sp>
        <p:sp>
          <p:nvSpPr>
            <p:cNvPr id="456" name="TextBox 456"/>
            <p:cNvSpPr txBox="1"/>
            <p:nvPr/>
          </p:nvSpPr>
          <p:spPr>
            <a:xfrm rot="5208420">
              <a:off x="3262545" y="2318244"/>
              <a:ext cx="247647" cy="177427"/>
            </a:xfrm>
            <a:prstGeom prst="rect">
              <a:avLst/>
            </a:prstGeom>
          </p:spPr>
          <p:txBody>
            <a:bodyPr lIns="0" tIns="0" rIns="0" bIns="0" rtlCol="0" anchor="t">
              <a:spAutoFit/>
            </a:bodyPr>
            <a:lstStyle/>
            <a:p>
              <a:pPr algn="ctr">
                <a:lnSpc>
                  <a:spcPts val="521"/>
                </a:lnSpc>
              </a:pPr>
              <a:r>
                <a:rPr lang="en-US" sz="343" i="1" spc="6">
                  <a:solidFill>
                    <a:srgbClr val="000000"/>
                  </a:solidFill>
                  <a:latin typeface="Montserrat Italics"/>
                  <a:ea typeface="Montserrat Italics"/>
                  <a:cs typeface="Montserrat Italics"/>
                  <a:sym typeface="Montserrat Italics"/>
                </a:rPr>
                <a:t>PELHAM DRIVE</a:t>
              </a:r>
            </a:p>
          </p:txBody>
        </p:sp>
        <p:sp>
          <p:nvSpPr>
            <p:cNvPr id="457" name="TextBox 457"/>
            <p:cNvSpPr txBox="1"/>
            <p:nvPr/>
          </p:nvSpPr>
          <p:spPr>
            <a:xfrm rot="-3129000">
              <a:off x="2069649" y="2957091"/>
              <a:ext cx="375070" cy="80202"/>
            </a:xfrm>
            <a:prstGeom prst="rect">
              <a:avLst/>
            </a:prstGeom>
          </p:spPr>
          <p:txBody>
            <a:bodyPr lIns="0" tIns="0" rIns="0" bIns="0" rtlCol="0" anchor="t">
              <a:spAutoFit/>
            </a:bodyPr>
            <a:lstStyle/>
            <a:p>
              <a:pPr algn="l">
                <a:lnSpc>
                  <a:spcPts val="485"/>
                </a:lnSpc>
              </a:pPr>
              <a:r>
                <a:rPr lang="en-US" sz="346" i="1" spc="6">
                  <a:solidFill>
                    <a:srgbClr val="000000"/>
                  </a:solidFill>
                  <a:latin typeface="Montserrat Italics"/>
                  <a:ea typeface="Montserrat Italics"/>
                  <a:cs typeface="Montserrat Italics"/>
                  <a:sym typeface="Montserrat Italics"/>
                </a:rPr>
                <a:t>POND ROAD</a:t>
              </a:r>
            </a:p>
          </p:txBody>
        </p:sp>
        <p:sp>
          <p:nvSpPr>
            <p:cNvPr id="458" name="TextBox 458"/>
            <p:cNvSpPr txBox="1"/>
            <p:nvPr/>
          </p:nvSpPr>
          <p:spPr>
            <a:xfrm rot="-4175099">
              <a:off x="775698" y="5214019"/>
              <a:ext cx="372823" cy="79755"/>
            </a:xfrm>
            <a:prstGeom prst="rect">
              <a:avLst/>
            </a:prstGeom>
          </p:spPr>
          <p:txBody>
            <a:bodyPr lIns="0" tIns="0" rIns="0" bIns="0" rtlCol="0" anchor="t">
              <a:spAutoFit/>
            </a:bodyPr>
            <a:lstStyle/>
            <a:p>
              <a:pPr algn="l">
                <a:lnSpc>
                  <a:spcPts val="482"/>
                </a:lnSpc>
              </a:pPr>
              <a:r>
                <a:rPr lang="en-US" sz="344" i="1" spc="6">
                  <a:solidFill>
                    <a:srgbClr val="000000"/>
                  </a:solidFill>
                  <a:latin typeface="Montserrat Italics"/>
                  <a:ea typeface="Montserrat Italics"/>
                  <a:cs typeface="Montserrat Italics"/>
                  <a:sym typeface="Montserrat Italics"/>
                </a:rPr>
                <a:t>ZOAR ROAD</a:t>
              </a:r>
            </a:p>
          </p:txBody>
        </p:sp>
        <p:sp>
          <p:nvSpPr>
            <p:cNvPr id="459" name="TextBox 459"/>
            <p:cNvSpPr txBox="1"/>
            <p:nvPr/>
          </p:nvSpPr>
          <p:spPr>
            <a:xfrm rot="4153260">
              <a:off x="926963" y="6017612"/>
              <a:ext cx="522332" cy="79766"/>
            </a:xfrm>
            <a:prstGeom prst="rect">
              <a:avLst/>
            </a:prstGeom>
          </p:spPr>
          <p:txBody>
            <a:bodyPr lIns="0" tIns="0" rIns="0" bIns="0" rtlCol="0" anchor="t">
              <a:spAutoFit/>
            </a:bodyPr>
            <a:lstStyle/>
            <a:p>
              <a:pPr algn="l">
                <a:lnSpc>
                  <a:spcPts val="482"/>
                </a:lnSpc>
              </a:pPr>
              <a:r>
                <a:rPr lang="en-US" sz="344" i="1" spc="6">
                  <a:solidFill>
                    <a:srgbClr val="000000"/>
                  </a:solidFill>
                  <a:latin typeface="Montserrat Italics"/>
                  <a:ea typeface="Montserrat Italics"/>
                  <a:cs typeface="Montserrat Italics"/>
                  <a:sym typeface="Montserrat Italics"/>
                </a:rPr>
                <a:t>KINGS HIGHWAY</a:t>
              </a:r>
            </a:p>
          </p:txBody>
        </p:sp>
        <p:sp>
          <p:nvSpPr>
            <p:cNvPr id="460" name="TextBox 460"/>
            <p:cNvSpPr txBox="1"/>
            <p:nvPr/>
          </p:nvSpPr>
          <p:spPr>
            <a:xfrm rot="264900">
              <a:off x="1241420" y="4955695"/>
              <a:ext cx="408657" cy="81275"/>
            </a:xfrm>
            <a:prstGeom prst="rect">
              <a:avLst/>
            </a:prstGeom>
          </p:spPr>
          <p:txBody>
            <a:bodyPr lIns="0" tIns="0" rIns="0" bIns="0" rtlCol="0" anchor="t">
              <a:spAutoFit/>
            </a:bodyPr>
            <a:lstStyle/>
            <a:p>
              <a:pPr algn="l">
                <a:lnSpc>
                  <a:spcPts val="492"/>
                </a:lnSpc>
              </a:pPr>
              <a:r>
                <a:rPr lang="en-US" sz="351" i="1" spc="6">
                  <a:solidFill>
                    <a:srgbClr val="000000"/>
                  </a:solidFill>
                  <a:latin typeface="Montserrat Italics"/>
                  <a:ea typeface="Montserrat Italics"/>
                  <a:cs typeface="Montserrat Italics"/>
                  <a:sym typeface="Montserrat Italics"/>
                </a:rPr>
                <a:t>SIBLEY ROAD</a:t>
              </a:r>
            </a:p>
          </p:txBody>
        </p:sp>
        <p:sp>
          <p:nvSpPr>
            <p:cNvPr id="461" name="TextBox 461"/>
            <p:cNvSpPr txBox="1"/>
            <p:nvPr/>
          </p:nvSpPr>
          <p:spPr>
            <a:xfrm rot="3132480">
              <a:off x="9077434" y="227697"/>
              <a:ext cx="178652" cy="178919"/>
            </a:xfrm>
            <a:prstGeom prst="rect">
              <a:avLst/>
            </a:prstGeom>
          </p:spPr>
          <p:txBody>
            <a:bodyPr lIns="0" tIns="0" rIns="0" bIns="0" rtlCol="0" anchor="t">
              <a:spAutoFit/>
            </a:bodyPr>
            <a:lstStyle/>
            <a:p>
              <a:pPr algn="r">
                <a:lnSpc>
                  <a:spcPts val="526"/>
                </a:lnSpc>
              </a:pPr>
              <a:r>
                <a:rPr lang="en-US" sz="346" i="1" spc="6">
                  <a:solidFill>
                    <a:srgbClr val="000000"/>
                  </a:solidFill>
                  <a:latin typeface="Montserrat Italics"/>
                  <a:ea typeface="Montserrat Italics"/>
                  <a:cs typeface="Montserrat Italics"/>
                  <a:sym typeface="Montserrat Italics"/>
                </a:rPr>
                <a:t>DELL ROAD</a:t>
              </a:r>
            </a:p>
          </p:txBody>
        </p:sp>
        <p:sp>
          <p:nvSpPr>
            <p:cNvPr id="462" name="TextBox 462"/>
            <p:cNvSpPr txBox="1"/>
            <p:nvPr/>
          </p:nvSpPr>
          <p:spPr>
            <a:xfrm rot="2352420">
              <a:off x="8685461" y="8364798"/>
              <a:ext cx="317565" cy="179797"/>
            </a:xfrm>
            <a:prstGeom prst="rect">
              <a:avLst/>
            </a:prstGeom>
          </p:spPr>
          <p:txBody>
            <a:bodyPr lIns="0" tIns="0" rIns="0" bIns="0" rtlCol="0" anchor="t">
              <a:spAutoFit/>
            </a:bodyPr>
            <a:lstStyle/>
            <a:p>
              <a:pPr algn="ctr">
                <a:lnSpc>
                  <a:spcPts val="529"/>
                </a:lnSpc>
              </a:pPr>
              <a:r>
                <a:rPr lang="en-US" sz="348" i="1" spc="6">
                  <a:solidFill>
                    <a:srgbClr val="000000"/>
                  </a:solidFill>
                  <a:latin typeface="Montserrat Italics"/>
                  <a:ea typeface="Montserrat Italics"/>
                  <a:cs typeface="Montserrat Italics"/>
                  <a:sym typeface="Montserrat Italics"/>
                </a:rPr>
                <a:t>SABRINAS LANE</a:t>
              </a:r>
            </a:p>
          </p:txBody>
        </p:sp>
        <p:sp>
          <p:nvSpPr>
            <p:cNvPr id="463" name="TextBox 463"/>
            <p:cNvSpPr txBox="1"/>
            <p:nvPr/>
          </p:nvSpPr>
          <p:spPr>
            <a:xfrm rot="4572840">
              <a:off x="1313917" y="230554"/>
              <a:ext cx="325914" cy="266116"/>
            </a:xfrm>
            <a:prstGeom prst="rect">
              <a:avLst/>
            </a:prstGeom>
          </p:spPr>
          <p:txBody>
            <a:bodyPr lIns="0" tIns="0" rIns="0" bIns="0" rtlCol="0" anchor="t">
              <a:spAutoFit/>
            </a:bodyPr>
            <a:lstStyle/>
            <a:p>
              <a:pPr algn="ctr">
                <a:lnSpc>
                  <a:spcPts val="522"/>
                </a:lnSpc>
              </a:pPr>
              <a:r>
                <a:rPr lang="en-US" sz="343" i="1" spc="6">
                  <a:solidFill>
                    <a:srgbClr val="000000"/>
                  </a:solidFill>
                  <a:latin typeface="Montserrat Italics"/>
                  <a:ea typeface="Montserrat Italics"/>
                  <a:cs typeface="Montserrat Italics"/>
                  <a:sym typeface="Montserrat Italics"/>
                </a:rPr>
                <a:t>NORTH CEMETERY ROAD</a:t>
              </a:r>
            </a:p>
          </p:txBody>
        </p:sp>
        <p:sp>
          <p:nvSpPr>
            <p:cNvPr id="464" name="TextBox 464"/>
            <p:cNvSpPr txBox="1"/>
            <p:nvPr/>
          </p:nvSpPr>
          <p:spPr>
            <a:xfrm rot="-2578800">
              <a:off x="4881178" y="426983"/>
              <a:ext cx="773539" cy="80482"/>
            </a:xfrm>
            <a:prstGeom prst="rect">
              <a:avLst/>
            </a:prstGeom>
          </p:spPr>
          <p:txBody>
            <a:bodyPr lIns="0" tIns="0" rIns="0" bIns="0" rtlCol="0" anchor="t">
              <a:spAutoFit/>
            </a:bodyPr>
            <a:lstStyle/>
            <a:p>
              <a:pPr algn="l">
                <a:lnSpc>
                  <a:spcPts val="487"/>
                </a:lnSpc>
              </a:pPr>
              <a:r>
                <a:rPr lang="en-US" sz="348" i="1" spc="6">
                  <a:solidFill>
                    <a:srgbClr val="000000"/>
                  </a:solidFill>
                  <a:latin typeface="Montserrat Italics"/>
                  <a:ea typeface="Montserrat Italics"/>
                  <a:cs typeface="Montserrat Italics"/>
                  <a:sym typeface="Montserrat Italics"/>
                </a:rPr>
                <a:t>OLD CYRUS STAGE ROAD</a:t>
              </a:r>
            </a:p>
          </p:txBody>
        </p:sp>
        <p:sp>
          <p:nvSpPr>
            <p:cNvPr id="465" name="TextBox 465"/>
            <p:cNvSpPr txBox="1"/>
            <p:nvPr/>
          </p:nvSpPr>
          <p:spPr>
            <a:xfrm rot="924300">
              <a:off x="225061" y="4557753"/>
              <a:ext cx="514497" cy="81164"/>
            </a:xfrm>
            <a:prstGeom prst="rect">
              <a:avLst/>
            </a:prstGeom>
          </p:spPr>
          <p:txBody>
            <a:bodyPr lIns="0" tIns="0" rIns="0" bIns="0" rtlCol="0" anchor="t">
              <a:spAutoFit/>
            </a:bodyPr>
            <a:lstStyle/>
            <a:p>
              <a:pPr algn="l">
                <a:lnSpc>
                  <a:spcPts val="492"/>
                </a:lnSpc>
              </a:pPr>
              <a:r>
                <a:rPr lang="en-US" sz="351" i="1" spc="6">
                  <a:solidFill>
                    <a:srgbClr val="000000"/>
                  </a:solidFill>
                  <a:latin typeface="Montserrat Italics"/>
                  <a:ea typeface="Montserrat Italics"/>
                  <a:cs typeface="Montserrat Italics"/>
                  <a:sym typeface="Montserrat Italics"/>
                </a:rPr>
                <a:t>HAZELTON ROAD</a:t>
              </a:r>
            </a:p>
          </p:txBody>
        </p:sp>
        <p:sp>
          <p:nvSpPr>
            <p:cNvPr id="466" name="TextBox 466"/>
            <p:cNvSpPr txBox="1"/>
            <p:nvPr/>
          </p:nvSpPr>
          <p:spPr>
            <a:xfrm rot="4821960">
              <a:off x="-50815" y="791439"/>
              <a:ext cx="792690" cy="79593"/>
            </a:xfrm>
            <a:prstGeom prst="rect">
              <a:avLst/>
            </a:prstGeom>
          </p:spPr>
          <p:txBody>
            <a:bodyPr lIns="0" tIns="0" rIns="0" bIns="0" rtlCol="0" anchor="t">
              <a:spAutoFit/>
            </a:bodyPr>
            <a:lstStyle/>
            <a:p>
              <a:pPr algn="l">
                <a:lnSpc>
                  <a:spcPts val="481"/>
                </a:lnSpc>
              </a:pPr>
              <a:r>
                <a:rPr lang="en-US" sz="343" i="1" spc="6">
                  <a:solidFill>
                    <a:srgbClr val="000000"/>
                  </a:solidFill>
                  <a:latin typeface="Montserrat Italics"/>
                  <a:ea typeface="Montserrat Italics"/>
                  <a:cs typeface="Montserrat Italics"/>
                  <a:sym typeface="Montserrat Italics"/>
                </a:rPr>
                <a:t>MIDDLETOWN HILL ROAD</a:t>
              </a:r>
            </a:p>
          </p:txBody>
        </p:sp>
        <p:sp>
          <p:nvSpPr>
            <p:cNvPr id="467" name="TextBox 467"/>
            <p:cNvSpPr txBox="1"/>
            <p:nvPr/>
          </p:nvSpPr>
          <p:spPr>
            <a:xfrm rot="4821960">
              <a:off x="6852393" y="3184353"/>
              <a:ext cx="577724" cy="80582"/>
            </a:xfrm>
            <a:prstGeom prst="rect">
              <a:avLst/>
            </a:prstGeom>
          </p:spPr>
          <p:txBody>
            <a:bodyPr lIns="0" tIns="0" rIns="0" bIns="0" rtlCol="0" anchor="t">
              <a:spAutoFit/>
            </a:bodyPr>
            <a:lstStyle/>
            <a:p>
              <a:pPr algn="l">
                <a:lnSpc>
                  <a:spcPts val="481"/>
                </a:lnSpc>
              </a:pPr>
              <a:r>
                <a:rPr lang="en-US" sz="343" i="1" spc="6">
                  <a:solidFill>
                    <a:srgbClr val="000000"/>
                  </a:solidFill>
                  <a:latin typeface="Montserrat Italics"/>
                  <a:ea typeface="Montserrat Italics"/>
                  <a:cs typeface="Montserrat Italics"/>
                  <a:sym typeface="Montserrat Italics"/>
                </a:rPr>
                <a:t>DAVIS MINE ROAD</a:t>
              </a:r>
            </a:p>
          </p:txBody>
        </p:sp>
        <p:sp>
          <p:nvSpPr>
            <p:cNvPr id="468" name="TextBox 468"/>
            <p:cNvSpPr txBox="1"/>
            <p:nvPr/>
          </p:nvSpPr>
          <p:spPr>
            <a:xfrm rot="-807600">
              <a:off x="7400501" y="8170661"/>
              <a:ext cx="836286" cy="81191"/>
            </a:xfrm>
            <a:prstGeom prst="rect">
              <a:avLst/>
            </a:prstGeom>
          </p:spPr>
          <p:txBody>
            <a:bodyPr lIns="0" tIns="0" rIns="0" bIns="0" rtlCol="0" anchor="t">
              <a:spAutoFit/>
            </a:bodyPr>
            <a:lstStyle/>
            <a:p>
              <a:pPr algn="l">
                <a:lnSpc>
                  <a:spcPts val="492"/>
                </a:lnSpc>
              </a:pPr>
              <a:r>
                <a:rPr lang="en-US" sz="351" i="1" spc="6">
                  <a:solidFill>
                    <a:srgbClr val="000000"/>
                  </a:solidFill>
                  <a:latin typeface="Montserrat Italics"/>
                  <a:ea typeface="Montserrat Italics"/>
                  <a:cs typeface="Montserrat Italics"/>
                  <a:sym typeface="Montserrat Italics"/>
                </a:rPr>
                <a:t>DAVENPORT BRANCH ROAD</a:t>
              </a:r>
            </a:p>
          </p:txBody>
        </p:sp>
        <p:sp>
          <p:nvSpPr>
            <p:cNvPr id="469" name="TextBox 469"/>
            <p:cNvSpPr txBox="1"/>
            <p:nvPr/>
          </p:nvSpPr>
          <p:spPr>
            <a:xfrm rot="4019640">
              <a:off x="228465" y="2823403"/>
              <a:ext cx="790919" cy="79811"/>
            </a:xfrm>
            <a:prstGeom prst="rect">
              <a:avLst/>
            </a:prstGeom>
          </p:spPr>
          <p:txBody>
            <a:bodyPr lIns="0" tIns="0" rIns="0" bIns="0" rtlCol="0" anchor="t">
              <a:spAutoFit/>
            </a:bodyPr>
            <a:lstStyle/>
            <a:p>
              <a:pPr algn="l">
                <a:lnSpc>
                  <a:spcPts val="482"/>
                </a:lnSpc>
              </a:pPr>
              <a:r>
                <a:rPr lang="en-US" sz="344" i="1" spc="6">
                  <a:solidFill>
                    <a:srgbClr val="000000"/>
                  </a:solidFill>
                  <a:latin typeface="Montserrat Italics"/>
                  <a:ea typeface="Montserrat Italics"/>
                  <a:cs typeface="Montserrat Italics"/>
                  <a:sym typeface="Montserrat Italics"/>
                </a:rPr>
                <a:t>MIDDLETOWN HILL ROAD</a:t>
              </a:r>
            </a:p>
          </p:txBody>
        </p:sp>
        <p:sp>
          <p:nvSpPr>
            <p:cNvPr id="470" name="TextBox 470"/>
            <p:cNvSpPr txBox="1"/>
            <p:nvPr/>
          </p:nvSpPr>
          <p:spPr>
            <a:xfrm rot="3082320">
              <a:off x="7349893" y="8635827"/>
              <a:ext cx="570901" cy="80230"/>
            </a:xfrm>
            <a:prstGeom prst="rect">
              <a:avLst/>
            </a:prstGeom>
          </p:spPr>
          <p:txBody>
            <a:bodyPr lIns="0" tIns="0" rIns="0" bIns="0" rtlCol="0" anchor="t">
              <a:spAutoFit/>
            </a:bodyPr>
            <a:lstStyle/>
            <a:p>
              <a:pPr algn="l">
                <a:lnSpc>
                  <a:spcPts val="485"/>
                </a:lnSpc>
              </a:pPr>
              <a:r>
                <a:rPr lang="en-US" sz="346" i="1" spc="6">
                  <a:solidFill>
                    <a:srgbClr val="000000"/>
                  </a:solidFill>
                  <a:latin typeface="Montserrat Italics"/>
                  <a:ea typeface="Montserrat Italics"/>
                  <a:cs typeface="Montserrat Italics"/>
                  <a:sym typeface="Montserrat Italics"/>
                </a:rPr>
                <a:t>DAVENPORT ROAD</a:t>
              </a:r>
            </a:p>
          </p:txBody>
        </p:sp>
        <p:sp>
          <p:nvSpPr>
            <p:cNvPr id="471" name="TextBox 471"/>
            <p:cNvSpPr txBox="1"/>
            <p:nvPr/>
          </p:nvSpPr>
          <p:spPr>
            <a:xfrm rot="-1334580">
              <a:off x="5380269" y="581697"/>
              <a:ext cx="620247" cy="81041"/>
            </a:xfrm>
            <a:prstGeom prst="rect">
              <a:avLst/>
            </a:prstGeom>
          </p:spPr>
          <p:txBody>
            <a:bodyPr lIns="0" tIns="0" rIns="0" bIns="0" rtlCol="0" anchor="t">
              <a:spAutoFit/>
            </a:bodyPr>
            <a:lstStyle/>
            <a:p>
              <a:pPr algn="l">
                <a:lnSpc>
                  <a:spcPts val="491"/>
                </a:lnSpc>
              </a:pPr>
              <a:r>
                <a:rPr lang="en-US" sz="350" i="1" spc="6">
                  <a:solidFill>
                    <a:srgbClr val="000000"/>
                  </a:solidFill>
                  <a:latin typeface="Montserrat Italics"/>
                  <a:ea typeface="Montserrat Italics"/>
                  <a:cs typeface="Montserrat Italics"/>
                  <a:sym typeface="Montserrat Italics"/>
                </a:rPr>
                <a:t>CYRUS STAGE ROAD</a:t>
              </a:r>
            </a:p>
          </p:txBody>
        </p:sp>
        <p:sp>
          <p:nvSpPr>
            <p:cNvPr id="472" name="TextBox 472"/>
            <p:cNvSpPr txBox="1"/>
            <p:nvPr/>
          </p:nvSpPr>
          <p:spPr>
            <a:xfrm>
              <a:off x="6418353" y="9613461"/>
              <a:ext cx="37079" cy="97214"/>
            </a:xfrm>
            <a:prstGeom prst="rect">
              <a:avLst/>
            </a:prstGeom>
          </p:spPr>
          <p:txBody>
            <a:bodyPr lIns="0" tIns="0" rIns="0" bIns="0" rtlCol="0" anchor="t">
              <a:spAutoFit/>
            </a:bodyPr>
            <a:lstStyle/>
            <a:p>
              <a:pPr algn="l">
                <a:lnSpc>
                  <a:spcPts val="616"/>
                </a:lnSpc>
              </a:pPr>
              <a:r>
                <a:rPr lang="en-US" sz="440" spc="2">
                  <a:solidFill>
                    <a:srgbClr val="343434"/>
                  </a:solidFill>
                  <a:latin typeface="IBM Plex Sans Condensed"/>
                  <a:ea typeface="IBM Plex Sans Condensed"/>
                  <a:cs typeface="IBM Plex Sans Condensed"/>
                  <a:sym typeface="IBM Plex Sans Condensed"/>
                </a:rPr>
                <a:t>0</a:t>
              </a:r>
            </a:p>
          </p:txBody>
        </p:sp>
        <p:sp>
          <p:nvSpPr>
            <p:cNvPr id="473" name="TextBox 473"/>
            <p:cNvSpPr txBox="1"/>
            <p:nvPr/>
          </p:nvSpPr>
          <p:spPr>
            <a:xfrm>
              <a:off x="6816609" y="9613461"/>
              <a:ext cx="111233" cy="97214"/>
            </a:xfrm>
            <a:prstGeom prst="rect">
              <a:avLst/>
            </a:prstGeom>
          </p:spPr>
          <p:txBody>
            <a:bodyPr lIns="0" tIns="0" rIns="0" bIns="0" rtlCol="0" anchor="t">
              <a:spAutoFit/>
            </a:bodyPr>
            <a:lstStyle/>
            <a:p>
              <a:pPr algn="l">
                <a:lnSpc>
                  <a:spcPts val="616"/>
                </a:lnSpc>
              </a:pPr>
              <a:r>
                <a:rPr lang="en-US" sz="440" spc="2">
                  <a:solidFill>
                    <a:srgbClr val="343434"/>
                  </a:solidFill>
                  <a:latin typeface="IBM Plex Sans Condensed"/>
                  <a:ea typeface="IBM Plex Sans Condensed"/>
                  <a:cs typeface="IBM Plex Sans Condensed"/>
                  <a:sym typeface="IBM Plex Sans Condensed"/>
                </a:rPr>
                <a:t>500</a:t>
              </a:r>
            </a:p>
          </p:txBody>
        </p:sp>
        <p:sp>
          <p:nvSpPr>
            <p:cNvPr id="474" name="TextBox 474"/>
            <p:cNvSpPr txBox="1"/>
            <p:nvPr/>
          </p:nvSpPr>
          <p:spPr>
            <a:xfrm>
              <a:off x="7223953" y="9613461"/>
              <a:ext cx="166849" cy="97214"/>
            </a:xfrm>
            <a:prstGeom prst="rect">
              <a:avLst/>
            </a:prstGeom>
          </p:spPr>
          <p:txBody>
            <a:bodyPr lIns="0" tIns="0" rIns="0" bIns="0" rtlCol="0" anchor="t">
              <a:spAutoFit/>
            </a:bodyPr>
            <a:lstStyle/>
            <a:p>
              <a:pPr algn="l">
                <a:lnSpc>
                  <a:spcPts val="616"/>
                </a:lnSpc>
              </a:pPr>
              <a:r>
                <a:rPr lang="en-US" sz="440" spc="2">
                  <a:solidFill>
                    <a:srgbClr val="343434"/>
                  </a:solidFill>
                  <a:latin typeface="IBM Plex Sans Condensed"/>
                  <a:ea typeface="IBM Plex Sans Condensed"/>
                  <a:cs typeface="IBM Plex Sans Condensed"/>
                  <a:sym typeface="IBM Plex Sans Condensed"/>
                </a:rPr>
                <a:t>1,000</a:t>
              </a:r>
            </a:p>
          </p:txBody>
        </p:sp>
        <p:sp>
          <p:nvSpPr>
            <p:cNvPr id="475" name="TextBox 475"/>
            <p:cNvSpPr txBox="1"/>
            <p:nvPr/>
          </p:nvSpPr>
          <p:spPr>
            <a:xfrm>
              <a:off x="8093244" y="9613461"/>
              <a:ext cx="430099" cy="97214"/>
            </a:xfrm>
            <a:prstGeom prst="rect">
              <a:avLst/>
            </a:prstGeom>
          </p:spPr>
          <p:txBody>
            <a:bodyPr lIns="0" tIns="0" rIns="0" bIns="0" rtlCol="0" anchor="t">
              <a:spAutoFit/>
            </a:bodyPr>
            <a:lstStyle/>
            <a:p>
              <a:pPr algn="l">
                <a:lnSpc>
                  <a:spcPts val="616"/>
                </a:lnSpc>
              </a:pPr>
              <a:r>
                <a:rPr lang="en-US" sz="440" spc="2">
                  <a:solidFill>
                    <a:srgbClr val="343434"/>
                  </a:solidFill>
                  <a:latin typeface="IBM Plex Sans Condensed"/>
                  <a:ea typeface="IBM Plex Sans Condensed"/>
                  <a:cs typeface="IBM Plex Sans Condensed"/>
                  <a:sym typeface="IBM Plex Sans Condensed"/>
                </a:rPr>
                <a:t>2,000US Feet</a:t>
              </a:r>
            </a:p>
          </p:txBody>
        </p:sp>
        <p:sp>
          <p:nvSpPr>
            <p:cNvPr id="476" name="TextBox 476"/>
            <p:cNvSpPr txBox="1"/>
            <p:nvPr/>
          </p:nvSpPr>
          <p:spPr>
            <a:xfrm>
              <a:off x="997753" y="3750257"/>
              <a:ext cx="555091" cy="190718"/>
            </a:xfrm>
            <a:prstGeom prst="rect">
              <a:avLst/>
            </a:prstGeom>
          </p:spPr>
          <p:txBody>
            <a:bodyPr lIns="0" tIns="0" rIns="0" bIns="0" rtlCol="0" anchor="t">
              <a:spAutoFit/>
            </a:bodyPr>
            <a:lstStyle/>
            <a:p>
              <a:pPr algn="ctr">
                <a:lnSpc>
                  <a:spcPts val="556"/>
                </a:lnSpc>
              </a:pPr>
              <a:r>
                <a:rPr lang="en-US" sz="484" spc="2">
                  <a:solidFill>
                    <a:srgbClr val="000000"/>
                  </a:solidFill>
                  <a:latin typeface="IBM Plex Sans Condensed"/>
                  <a:ea typeface="IBM Plex Sans Condensed"/>
                  <a:cs typeface="IBM Plex Sans Condensed"/>
                  <a:sym typeface="IBM Plex Sans Condensed"/>
                </a:rPr>
                <a:t>Browning Bench Tool Factory</a:t>
              </a:r>
            </a:p>
          </p:txBody>
        </p:sp>
        <p:sp>
          <p:nvSpPr>
            <p:cNvPr id="477" name="TextBox 477"/>
            <p:cNvSpPr txBox="1"/>
            <p:nvPr/>
          </p:nvSpPr>
          <p:spPr>
            <a:xfrm>
              <a:off x="2124723" y="2408777"/>
              <a:ext cx="378406" cy="105988"/>
            </a:xfrm>
            <a:prstGeom prst="rect">
              <a:avLst/>
            </a:prstGeom>
          </p:spPr>
          <p:txBody>
            <a:bodyPr lIns="0" tIns="0" rIns="0" bIns="0" rtlCol="0" anchor="t">
              <a:spAutoFit/>
            </a:bodyPr>
            <a:lstStyle/>
            <a:p>
              <a:pPr algn="l">
                <a:lnSpc>
                  <a:spcPts val="677"/>
                </a:lnSpc>
              </a:pPr>
              <a:r>
                <a:rPr lang="en-US" sz="484" spc="2">
                  <a:solidFill>
                    <a:srgbClr val="000000"/>
                  </a:solidFill>
                  <a:latin typeface="IBM Plex Sans Condensed"/>
                  <a:ea typeface="IBM Plex Sans Condensed"/>
                  <a:cs typeface="IBM Plex Sans Condensed"/>
                  <a:sym typeface="IBM Plex Sans Condensed"/>
                </a:rPr>
                <a:t>Percy Point</a:t>
              </a:r>
            </a:p>
          </p:txBody>
        </p:sp>
        <p:sp>
          <p:nvSpPr>
            <p:cNvPr id="478" name="TextBox 478"/>
            <p:cNvSpPr txBox="1"/>
            <p:nvPr/>
          </p:nvSpPr>
          <p:spPr>
            <a:xfrm>
              <a:off x="4276154" y="607821"/>
              <a:ext cx="222119" cy="166277"/>
            </a:xfrm>
            <a:prstGeom prst="rect">
              <a:avLst/>
            </a:prstGeom>
          </p:spPr>
          <p:txBody>
            <a:bodyPr lIns="0" tIns="0" rIns="0" bIns="0" rtlCol="0" anchor="t">
              <a:spAutoFit/>
            </a:bodyPr>
            <a:lstStyle/>
            <a:p>
              <a:pPr algn="ctr">
                <a:lnSpc>
                  <a:spcPts val="468"/>
                </a:lnSpc>
              </a:pPr>
              <a:r>
                <a:rPr lang="en-US" sz="484" spc="2">
                  <a:solidFill>
                    <a:srgbClr val="000000"/>
                  </a:solidFill>
                  <a:latin typeface="IBM Plex Sans Condensed"/>
                  <a:ea typeface="IBM Plex Sans Condensed"/>
                  <a:cs typeface="IBM Plex Sans Condensed"/>
                  <a:sym typeface="IBM Plex Sans Condensed"/>
                </a:rPr>
                <a:t>Riding Ring</a:t>
              </a:r>
            </a:p>
          </p:txBody>
        </p:sp>
        <p:sp>
          <p:nvSpPr>
            <p:cNvPr id="479" name="TextBox 479"/>
            <p:cNvSpPr txBox="1"/>
            <p:nvPr/>
          </p:nvSpPr>
          <p:spPr>
            <a:xfrm>
              <a:off x="4165911" y="7273729"/>
              <a:ext cx="407857" cy="284978"/>
            </a:xfrm>
            <a:prstGeom prst="rect">
              <a:avLst/>
            </a:prstGeom>
          </p:spPr>
          <p:txBody>
            <a:bodyPr lIns="0" tIns="0" rIns="0" bIns="0" rtlCol="0" anchor="t">
              <a:spAutoFit/>
            </a:bodyPr>
            <a:lstStyle/>
            <a:p>
              <a:pPr algn="ctr">
                <a:lnSpc>
                  <a:spcPts val="556"/>
                </a:lnSpc>
              </a:pPr>
              <a:r>
                <a:rPr lang="en-US" sz="484" spc="2">
                  <a:solidFill>
                    <a:srgbClr val="000000"/>
                  </a:solidFill>
                  <a:latin typeface="IBM Plex Sans Condensed"/>
                  <a:ea typeface="IBM Plex Sans Condensed"/>
                  <a:cs typeface="IBM Plex Sans Condensed"/>
                  <a:sym typeface="IBM Plex Sans Condensed"/>
                </a:rPr>
                <a:t>Adams Mtn. Summit 2116 ft</a:t>
              </a:r>
            </a:p>
          </p:txBody>
        </p:sp>
        <p:sp>
          <p:nvSpPr>
            <p:cNvPr id="480" name="TextBox 480"/>
            <p:cNvSpPr txBox="1"/>
            <p:nvPr/>
          </p:nvSpPr>
          <p:spPr>
            <a:xfrm>
              <a:off x="6772589" y="5218314"/>
              <a:ext cx="622142" cy="190718"/>
            </a:xfrm>
            <a:prstGeom prst="rect">
              <a:avLst/>
            </a:prstGeom>
          </p:spPr>
          <p:txBody>
            <a:bodyPr lIns="0" tIns="0" rIns="0" bIns="0" rtlCol="0" anchor="t">
              <a:spAutoFit/>
            </a:bodyPr>
            <a:lstStyle/>
            <a:p>
              <a:pPr algn="l">
                <a:lnSpc>
                  <a:spcPts val="556"/>
                </a:lnSpc>
              </a:pPr>
              <a:r>
                <a:rPr lang="en-US" sz="484" spc="2">
                  <a:solidFill>
                    <a:srgbClr val="000000"/>
                  </a:solidFill>
                  <a:latin typeface="IBM Plex Sans Condensed"/>
                  <a:ea typeface="IBM Plex Sans Condensed"/>
                  <a:cs typeface="IBM Plex Sans Condensed"/>
                  <a:sym typeface="IBM Plex Sans Condensed"/>
                </a:rPr>
                <a:t>Todd Mtn. Summit 1926 ft</a:t>
              </a:r>
            </a:p>
          </p:txBody>
        </p:sp>
        <p:sp>
          <p:nvSpPr>
            <p:cNvPr id="481" name="TextBox 481"/>
            <p:cNvSpPr txBox="1"/>
            <p:nvPr/>
          </p:nvSpPr>
          <p:spPr>
            <a:xfrm>
              <a:off x="7352666" y="2971236"/>
              <a:ext cx="385587" cy="190718"/>
            </a:xfrm>
            <a:prstGeom prst="rect">
              <a:avLst/>
            </a:prstGeom>
          </p:spPr>
          <p:txBody>
            <a:bodyPr lIns="0" tIns="0" rIns="0" bIns="0" rtlCol="0" anchor="t">
              <a:spAutoFit/>
            </a:bodyPr>
            <a:lstStyle/>
            <a:p>
              <a:pPr algn="l">
                <a:lnSpc>
                  <a:spcPts val="556"/>
                </a:lnSpc>
              </a:pPr>
              <a:r>
                <a:rPr lang="en-US" sz="484" spc="2">
                  <a:solidFill>
                    <a:srgbClr val="000000"/>
                  </a:solidFill>
                  <a:latin typeface="IBM Plex Sans Condensed"/>
                  <a:ea typeface="IBM Plex Sans Condensed"/>
                  <a:cs typeface="IBM Plex Sans Condensed"/>
                  <a:sym typeface="IBM Plex Sans Condensed"/>
                </a:rPr>
                <a:t>Rob’s View 1757 ft</a:t>
              </a:r>
            </a:p>
          </p:txBody>
        </p:sp>
        <p:sp>
          <p:nvSpPr>
            <p:cNvPr id="482" name="TextBox 482"/>
            <p:cNvSpPr txBox="1"/>
            <p:nvPr/>
          </p:nvSpPr>
          <p:spPr>
            <a:xfrm>
              <a:off x="753272" y="288213"/>
              <a:ext cx="1959651" cy="533946"/>
            </a:xfrm>
            <a:prstGeom prst="rect">
              <a:avLst/>
            </a:prstGeom>
          </p:spPr>
          <p:txBody>
            <a:bodyPr wrap="square" lIns="0" tIns="0" rIns="0" bIns="0" rtlCol="0" anchor="t">
              <a:spAutoFit/>
            </a:bodyPr>
            <a:lstStyle/>
            <a:p>
              <a:pPr algn="l">
                <a:lnSpc>
                  <a:spcPts val="2779"/>
                </a:lnSpc>
              </a:pPr>
              <a:r>
                <a:rPr lang="en-US" sz="3050" b="1" spc="24" dirty="0">
                  <a:solidFill>
                    <a:srgbClr val="FFFFFF"/>
                  </a:solidFill>
                  <a:latin typeface="IBM Plex Sans Condensed Bold"/>
                  <a:ea typeface="IBM Plex Sans Condensed Bold"/>
                  <a:cs typeface="IBM Plex Sans Condensed Bold"/>
                  <a:sym typeface="IBM Plex Sans Condensed Bold"/>
                </a:rPr>
                <a:t>Pelham </a:t>
              </a:r>
            </a:p>
          </p:txBody>
        </p:sp>
        <p:sp>
          <p:nvSpPr>
            <p:cNvPr id="483" name="TextBox 483"/>
            <p:cNvSpPr txBox="1"/>
            <p:nvPr/>
          </p:nvSpPr>
          <p:spPr>
            <a:xfrm>
              <a:off x="753272" y="732963"/>
              <a:ext cx="2198916" cy="533946"/>
            </a:xfrm>
            <a:prstGeom prst="rect">
              <a:avLst/>
            </a:prstGeom>
          </p:spPr>
          <p:txBody>
            <a:bodyPr lIns="0" tIns="0" rIns="0" bIns="0" rtlCol="0" anchor="t">
              <a:spAutoFit/>
            </a:bodyPr>
            <a:lstStyle/>
            <a:p>
              <a:pPr algn="l">
                <a:lnSpc>
                  <a:spcPts val="2779"/>
                </a:lnSpc>
              </a:pPr>
              <a:r>
                <a:rPr lang="en-US" sz="3050" b="1" spc="24" dirty="0">
                  <a:solidFill>
                    <a:srgbClr val="FFFFFF"/>
                  </a:solidFill>
                  <a:latin typeface="IBM Plex Sans Condensed Bold"/>
                  <a:ea typeface="IBM Plex Sans Condensed Bold"/>
                  <a:cs typeface="IBM Plex Sans Condensed Bold"/>
                  <a:sym typeface="IBM Plex Sans Condensed Bold"/>
                </a:rPr>
                <a:t>Lake Park</a:t>
              </a:r>
            </a:p>
          </p:txBody>
        </p:sp>
        <p:sp>
          <p:nvSpPr>
            <p:cNvPr id="484" name="TextBox 484"/>
            <p:cNvSpPr txBox="1"/>
            <p:nvPr/>
          </p:nvSpPr>
          <p:spPr>
            <a:xfrm>
              <a:off x="1510149" y="9635401"/>
              <a:ext cx="987370" cy="121719"/>
            </a:xfrm>
            <a:prstGeom prst="rect">
              <a:avLst/>
            </a:prstGeom>
          </p:spPr>
          <p:txBody>
            <a:bodyPr lIns="0" tIns="0" rIns="0" bIns="0" rtlCol="0" anchor="t">
              <a:spAutoFit/>
            </a:bodyPr>
            <a:lstStyle/>
            <a:p>
              <a:pPr algn="l">
                <a:lnSpc>
                  <a:spcPts val="739"/>
                </a:lnSpc>
              </a:pPr>
              <a:r>
                <a:rPr lang="en-US" sz="528" spc="-3">
                  <a:solidFill>
                    <a:srgbClr val="231F20"/>
                  </a:solidFill>
                  <a:latin typeface="IBM Plex Sans 2"/>
                  <a:ea typeface="IBM Plex Sans 2"/>
                  <a:cs typeface="IBM Plex Sans 2"/>
                  <a:sym typeface="IBM Plex Sans 2"/>
                </a:rPr>
                <a:t>Map updated April 2003</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843</Words>
  <Application>Microsoft Office PowerPoint</Application>
  <PresentationFormat>Custom</PresentationFormat>
  <Paragraphs>484</Paragraphs>
  <Slides>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vt:i4>
      </vt:variant>
    </vt:vector>
  </HeadingPairs>
  <TitlesOfParts>
    <vt:vector size="16" baseType="lpstr">
      <vt:lpstr>IBM Plex Sans Condensed Bold</vt:lpstr>
      <vt:lpstr>Montserrat</vt:lpstr>
      <vt:lpstr>IBM Plex Sans Condensed</vt:lpstr>
      <vt:lpstr>Calibri</vt:lpstr>
      <vt:lpstr>IBM Plex Sans 2</vt:lpstr>
      <vt:lpstr>Heading Now 61-68</vt:lpstr>
      <vt:lpstr>IBM Plex Sans 1</vt:lpstr>
      <vt:lpstr>Aptos</vt:lpstr>
      <vt:lpstr>Arial</vt:lpstr>
      <vt:lpstr>Montserrat Italics</vt:lpstr>
      <vt:lpstr>IBM Plex Sans Condensed Italics</vt:lpstr>
      <vt:lpstr>Cooper BT Light</vt:lpstr>
      <vt:lpstr>IBM Plex Sans 1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Rowe Welcome Brochure</dc:title>
  <cp:lastModifiedBy>Park Manager</cp:lastModifiedBy>
  <cp:revision>2</cp:revision>
  <cp:lastPrinted>2025-03-06T13:05:47Z</cp:lastPrinted>
  <dcterms:created xsi:type="dcterms:W3CDTF">2006-08-16T00:00:00Z</dcterms:created>
  <dcterms:modified xsi:type="dcterms:W3CDTF">2025-03-06T13:06:48Z</dcterms:modified>
  <dc:identifier>DAGgxngJQT4</dc:identifier>
</cp:coreProperties>
</file>